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57" r:id="rId3"/>
    <p:sldId id="258" r:id="rId4"/>
    <p:sldId id="259" r:id="rId5"/>
    <p:sldId id="260" r:id="rId6"/>
    <p:sldId id="266" r:id="rId7"/>
    <p:sldId id="261" r:id="rId8"/>
    <p:sldId id="265" r:id="rId9"/>
    <p:sldId id="262" r:id="rId10"/>
    <p:sldId id="263" r:id="rId11"/>
    <p:sldId id="264" r:id="rId12"/>
    <p:sldId id="267" r:id="rId13"/>
  </p:sldIdLst>
  <p:sldSz cx="12192000" cy="6858000"/>
  <p:notesSz cx="6870700" cy="100060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73" d="100"/>
          <a:sy n="73" d="100"/>
        </p:scale>
        <p:origin x="6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6563"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92550" y="0"/>
            <a:ext cx="2976563" cy="501650"/>
          </a:xfrm>
          <a:prstGeom prst="rect">
            <a:avLst/>
          </a:prstGeom>
        </p:spPr>
        <p:txBody>
          <a:bodyPr vert="horz" lIns="91440" tIns="45720" rIns="91440" bIns="45720" rtlCol="0"/>
          <a:lstStyle>
            <a:lvl1pPr algn="r">
              <a:defRPr sz="1200"/>
            </a:lvl1pPr>
          </a:lstStyle>
          <a:p>
            <a:fld id="{6EBEFF10-BC34-4151-BFD1-907EAF348D6D}" type="datetimeFigureOut">
              <a:rPr lang="en-GB" smtClean="0"/>
              <a:t>20/09/2023</a:t>
            </a:fld>
            <a:endParaRPr lang="en-GB"/>
          </a:p>
        </p:txBody>
      </p:sp>
      <p:sp>
        <p:nvSpPr>
          <p:cNvPr id="4" name="Footer Placeholder 3"/>
          <p:cNvSpPr>
            <a:spLocks noGrp="1"/>
          </p:cNvSpPr>
          <p:nvPr>
            <p:ph type="ftr" sz="quarter" idx="2"/>
          </p:nvPr>
        </p:nvSpPr>
        <p:spPr>
          <a:xfrm>
            <a:off x="0" y="9504363"/>
            <a:ext cx="2976563" cy="5016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92550" y="9504363"/>
            <a:ext cx="2976563" cy="501650"/>
          </a:xfrm>
          <a:prstGeom prst="rect">
            <a:avLst/>
          </a:prstGeom>
        </p:spPr>
        <p:txBody>
          <a:bodyPr vert="horz" lIns="91440" tIns="45720" rIns="91440" bIns="45720" rtlCol="0" anchor="b"/>
          <a:lstStyle>
            <a:lvl1pPr algn="r">
              <a:defRPr sz="1200"/>
            </a:lvl1pPr>
          </a:lstStyle>
          <a:p>
            <a:fld id="{69745301-F595-4490-A276-E641116E465D}" type="slidenum">
              <a:rPr lang="en-GB" smtClean="0"/>
              <a:t>‹#›</a:t>
            </a:fld>
            <a:endParaRPr lang="en-GB"/>
          </a:p>
        </p:txBody>
      </p:sp>
    </p:spTree>
    <p:extLst>
      <p:ext uri="{BB962C8B-B14F-4D97-AF65-F5344CB8AC3E}">
        <p14:creationId xmlns:p14="http://schemas.microsoft.com/office/powerpoint/2010/main" val="26349552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68381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749713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64094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590906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08947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28028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775859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8944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411232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50462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4B3E69-A0F7-4E9C-9311-8EA447268ADD}" type="datetimeFigureOut">
              <a:rPr lang="en-GB" smtClean="0"/>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69423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B4B3E69-A0F7-4E9C-9311-8EA447268ADD}" type="datetimeFigureOut">
              <a:rPr lang="en-GB" smtClean="0"/>
              <a:t>20/09/2023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9169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4B3E69-A0F7-4E9C-9311-8EA447268ADD}" type="datetimeFigureOut">
              <a:rPr lang="en-GB" smtClean="0"/>
              <a:t>20/09/2023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56737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B3E69-A0F7-4E9C-9311-8EA447268ADD}" type="datetimeFigureOut">
              <a:rPr lang="en-GB" smtClean="0"/>
              <a:t>20/09/2023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16572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4595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9077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4B3E69-A0F7-4E9C-9311-8EA447268ADD}" type="datetimeFigureOut">
              <a:rPr lang="en-GB" smtClean="0"/>
              <a:t>20/09/2023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02BED9E-A009-49BB-857C-6B59D38379E9}" type="slidenum">
              <a:rPr lang="en-GB" smtClean="0"/>
              <a:t>‹#›</a:t>
            </a:fld>
            <a:endParaRPr lang="en-GB"/>
          </a:p>
        </p:txBody>
      </p:sp>
    </p:spTree>
    <p:extLst>
      <p:ext uri="{BB962C8B-B14F-4D97-AF65-F5344CB8AC3E}">
        <p14:creationId xmlns:p14="http://schemas.microsoft.com/office/powerpoint/2010/main" val="1418941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8091" y="731520"/>
            <a:ext cx="10110652" cy="2800767"/>
          </a:xfrm>
          <a:prstGeom prst="rect">
            <a:avLst/>
          </a:prstGeom>
          <a:noFill/>
        </p:spPr>
        <p:txBody>
          <a:bodyPr wrap="square" rtlCol="0">
            <a:spAutoFit/>
          </a:bodyPr>
          <a:lstStyle/>
          <a:p>
            <a:pPr algn="ctr"/>
            <a:r>
              <a:rPr lang="en-GB" sz="8800" dirty="0" smtClean="0"/>
              <a:t>Phonics at Western Road</a:t>
            </a:r>
            <a:endParaRPr lang="en-GB" sz="8800" dirty="0"/>
          </a:p>
        </p:txBody>
      </p:sp>
      <p:pic>
        <p:nvPicPr>
          <p:cNvPr id="5" name="Picture 4"/>
          <p:cNvPicPr>
            <a:picLocks noChangeAspect="1"/>
          </p:cNvPicPr>
          <p:nvPr/>
        </p:nvPicPr>
        <p:blipFill>
          <a:blip r:embed="rId2"/>
          <a:stretch>
            <a:fillRect/>
          </a:stretch>
        </p:blipFill>
        <p:spPr>
          <a:xfrm>
            <a:off x="1296351" y="3824423"/>
            <a:ext cx="3706723" cy="2776464"/>
          </a:xfrm>
          <a:prstGeom prst="rect">
            <a:avLst/>
          </a:prstGeom>
        </p:spPr>
      </p:pic>
      <p:pic>
        <p:nvPicPr>
          <p:cNvPr id="6" name="Picture 5"/>
          <p:cNvPicPr>
            <a:picLocks noChangeAspect="1"/>
          </p:cNvPicPr>
          <p:nvPr/>
        </p:nvPicPr>
        <p:blipFill>
          <a:blip r:embed="rId3"/>
          <a:stretch>
            <a:fillRect/>
          </a:stretch>
        </p:blipFill>
        <p:spPr>
          <a:xfrm>
            <a:off x="6858000" y="3690244"/>
            <a:ext cx="3735977" cy="3044821"/>
          </a:xfrm>
          <a:prstGeom prst="rect">
            <a:avLst/>
          </a:prstGeom>
        </p:spPr>
      </p:pic>
    </p:spTree>
    <p:extLst>
      <p:ext uri="{BB962C8B-B14F-4D97-AF65-F5344CB8AC3E}">
        <p14:creationId xmlns:p14="http://schemas.microsoft.com/office/powerpoint/2010/main" val="3675917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7351" y="246743"/>
            <a:ext cx="10051627" cy="6370975"/>
          </a:xfrm>
          <a:prstGeom prst="rect">
            <a:avLst/>
          </a:prstGeom>
          <a:noFill/>
        </p:spPr>
        <p:txBody>
          <a:bodyPr wrap="square" rtlCol="0">
            <a:spAutoFit/>
          </a:bodyPr>
          <a:lstStyle/>
          <a:p>
            <a:r>
              <a:rPr lang="en-GB" sz="2400" dirty="0" smtClean="0"/>
              <a:t>In </a:t>
            </a:r>
            <a:r>
              <a:rPr lang="en-GB" sz="2400" dirty="0" smtClean="0">
                <a:solidFill>
                  <a:srgbClr val="00B0F0"/>
                </a:solidFill>
              </a:rPr>
              <a:t>Year 1 and 2 </a:t>
            </a:r>
            <a:r>
              <a:rPr lang="en-GB" sz="2400" dirty="0" smtClean="0"/>
              <a:t>the children will move on to the ‘Extended Code.’</a:t>
            </a:r>
          </a:p>
          <a:p>
            <a:endParaRPr lang="en-GB" sz="2400" dirty="0"/>
          </a:p>
          <a:p>
            <a:r>
              <a:rPr lang="en-GB" sz="2400" dirty="0" smtClean="0"/>
              <a:t>They will then learn that one sound can be represented by more than one spelling.</a:t>
            </a:r>
          </a:p>
          <a:p>
            <a:endParaRPr lang="en-GB" sz="2400" dirty="0"/>
          </a:p>
          <a:p>
            <a:r>
              <a:rPr lang="en-GB" sz="2400" dirty="0" smtClean="0"/>
              <a:t>An example of this is </a:t>
            </a:r>
            <a:r>
              <a:rPr lang="en-GB" sz="2400" dirty="0" err="1" smtClean="0">
                <a:solidFill>
                  <a:srgbClr val="00B0F0"/>
                </a:solidFill>
              </a:rPr>
              <a:t>ai</a:t>
            </a:r>
            <a:r>
              <a:rPr lang="en-GB" sz="2400" dirty="0" smtClean="0"/>
              <a:t> sound.</a:t>
            </a:r>
          </a:p>
          <a:p>
            <a:endParaRPr lang="en-GB" sz="2400" dirty="0"/>
          </a:p>
          <a:p>
            <a:r>
              <a:rPr lang="en-GB" sz="2400" dirty="0" smtClean="0"/>
              <a:t>This sound can be represented in several ways…</a:t>
            </a:r>
          </a:p>
          <a:p>
            <a:endParaRPr lang="en-GB" sz="2400" dirty="0"/>
          </a:p>
          <a:p>
            <a:r>
              <a:rPr lang="en-GB" sz="2400" dirty="0" err="1" smtClean="0">
                <a:solidFill>
                  <a:srgbClr val="00B0F0"/>
                </a:solidFill>
              </a:rPr>
              <a:t>ai</a:t>
            </a:r>
            <a:r>
              <a:rPr lang="en-GB" sz="2400" dirty="0" smtClean="0"/>
              <a:t> as in r</a:t>
            </a:r>
            <a:r>
              <a:rPr lang="en-GB" sz="2400" dirty="0" smtClean="0">
                <a:solidFill>
                  <a:srgbClr val="00B0F0"/>
                </a:solidFill>
              </a:rPr>
              <a:t>ai</a:t>
            </a:r>
            <a:r>
              <a:rPr lang="en-GB" sz="2400" dirty="0" smtClean="0"/>
              <a:t>n</a:t>
            </a:r>
          </a:p>
          <a:p>
            <a:r>
              <a:rPr lang="en-GB" sz="2400" dirty="0" smtClean="0">
                <a:solidFill>
                  <a:srgbClr val="00B0F0"/>
                </a:solidFill>
              </a:rPr>
              <a:t>ay</a:t>
            </a:r>
            <a:r>
              <a:rPr lang="en-GB" sz="2400" dirty="0" smtClean="0"/>
              <a:t> as in </a:t>
            </a:r>
            <a:r>
              <a:rPr lang="en-GB" sz="2400" dirty="0" smtClean="0">
                <a:solidFill>
                  <a:srgbClr val="00B0F0"/>
                </a:solidFill>
              </a:rPr>
              <a:t>pay</a:t>
            </a:r>
          </a:p>
          <a:p>
            <a:r>
              <a:rPr lang="en-GB" sz="2400" dirty="0" err="1" smtClean="0">
                <a:solidFill>
                  <a:srgbClr val="00B0F0"/>
                </a:solidFill>
              </a:rPr>
              <a:t>ea</a:t>
            </a:r>
            <a:r>
              <a:rPr lang="en-GB" sz="2400" dirty="0" smtClean="0"/>
              <a:t> as in br</a:t>
            </a:r>
            <a:r>
              <a:rPr lang="en-GB" sz="2400" dirty="0" smtClean="0">
                <a:solidFill>
                  <a:srgbClr val="00B0F0"/>
                </a:solidFill>
              </a:rPr>
              <a:t>ea</a:t>
            </a:r>
            <a:r>
              <a:rPr lang="en-GB" sz="2400" dirty="0" smtClean="0"/>
              <a:t>k </a:t>
            </a:r>
          </a:p>
          <a:p>
            <a:r>
              <a:rPr lang="en-GB" sz="2400" dirty="0" smtClean="0">
                <a:solidFill>
                  <a:srgbClr val="00B0F0"/>
                </a:solidFill>
              </a:rPr>
              <a:t>a-e</a:t>
            </a:r>
            <a:r>
              <a:rPr lang="en-GB" sz="2400" dirty="0" smtClean="0"/>
              <a:t> as in g</a:t>
            </a:r>
            <a:r>
              <a:rPr lang="en-GB" sz="2400" dirty="0" smtClean="0">
                <a:solidFill>
                  <a:srgbClr val="00B0F0"/>
                </a:solidFill>
              </a:rPr>
              <a:t>a</a:t>
            </a:r>
            <a:r>
              <a:rPr lang="en-GB" sz="2400" dirty="0" smtClean="0"/>
              <a:t>m</a:t>
            </a:r>
            <a:r>
              <a:rPr lang="en-GB" sz="2400" dirty="0" smtClean="0">
                <a:solidFill>
                  <a:srgbClr val="00B0F0"/>
                </a:solidFill>
              </a:rPr>
              <a:t>e</a:t>
            </a:r>
            <a:r>
              <a:rPr lang="en-GB" sz="2400" dirty="0" smtClean="0"/>
              <a:t>.</a:t>
            </a:r>
          </a:p>
          <a:p>
            <a:endParaRPr lang="en-GB" sz="2400" dirty="0"/>
          </a:p>
          <a:p>
            <a:endParaRPr lang="en-GB" sz="2400" dirty="0" smtClean="0"/>
          </a:p>
          <a:p>
            <a:r>
              <a:rPr lang="en-GB" sz="2400" dirty="0" smtClean="0"/>
              <a:t>In Year 1 and 2 they will be taught all the alternative spellings in the context of words.</a:t>
            </a:r>
            <a:endParaRPr lang="en-GB" sz="2400" dirty="0"/>
          </a:p>
        </p:txBody>
      </p:sp>
    </p:spTree>
    <p:extLst>
      <p:ext uri="{BB962C8B-B14F-4D97-AF65-F5344CB8AC3E}">
        <p14:creationId xmlns:p14="http://schemas.microsoft.com/office/powerpoint/2010/main" val="80144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760" y="418011"/>
            <a:ext cx="8843554" cy="6093976"/>
          </a:xfrm>
          <a:prstGeom prst="rect">
            <a:avLst/>
          </a:prstGeom>
          <a:noFill/>
        </p:spPr>
        <p:txBody>
          <a:bodyPr wrap="square" rtlCol="0">
            <a:spAutoFit/>
          </a:bodyPr>
          <a:lstStyle/>
          <a:p>
            <a:r>
              <a:rPr lang="en-GB" sz="3200" b="1" u="sng" dirty="0" smtClean="0"/>
              <a:t>Reading books</a:t>
            </a:r>
          </a:p>
          <a:p>
            <a:endParaRPr lang="en-GB" dirty="0" smtClean="0"/>
          </a:p>
          <a:p>
            <a:r>
              <a:rPr lang="en-GB" dirty="0" smtClean="0"/>
              <a:t>I</a:t>
            </a:r>
            <a:r>
              <a:rPr lang="en-GB" sz="2000" dirty="0" smtClean="0"/>
              <a:t>n reception we will send home reading books every week. We will change them once we have read with them that week. Please bring in the book bags EVERY DAY.</a:t>
            </a:r>
          </a:p>
          <a:p>
            <a:endParaRPr lang="en-GB" sz="2000" dirty="0" smtClean="0"/>
          </a:p>
          <a:p>
            <a:r>
              <a:rPr lang="en-GB" sz="2000" dirty="0" smtClean="0"/>
              <a:t>We will send home 1 book which your child should be able to have a go at reading every word on the page. </a:t>
            </a:r>
          </a:p>
          <a:p>
            <a:endParaRPr lang="en-GB" sz="2000" dirty="0"/>
          </a:p>
          <a:p>
            <a:r>
              <a:rPr lang="en-GB" sz="2000" dirty="0" smtClean="0"/>
              <a:t>We will </a:t>
            </a:r>
            <a:r>
              <a:rPr lang="en-GB" sz="2000" dirty="0" smtClean="0"/>
              <a:t>be going to the library after half term. We will go once a week and the children will be able to take a book home. This will not be a book that we expect the children to be able to read but </a:t>
            </a:r>
            <a:r>
              <a:rPr lang="en-GB" sz="2000" smtClean="0"/>
              <a:t>can you </a:t>
            </a:r>
            <a:r>
              <a:rPr lang="en-GB" sz="2000" dirty="0" smtClean="0"/>
              <a:t>act as a good reading role model and teach them the other reading skills such as predicting what might happen next/ using pictures for clues.</a:t>
            </a:r>
          </a:p>
          <a:p>
            <a:endParaRPr lang="en-GB" sz="2000" dirty="0" smtClean="0"/>
          </a:p>
          <a:p>
            <a:r>
              <a:rPr lang="en-GB" sz="2000" dirty="0" smtClean="0"/>
              <a:t>Please write in the reading record when you have read with your child. We will initial your entry to show that we have read with them as well that week. Try to read their book as much as you can at home. Every day if possible.</a:t>
            </a:r>
          </a:p>
        </p:txBody>
      </p:sp>
    </p:spTree>
    <p:extLst>
      <p:ext uri="{BB962C8B-B14F-4D97-AF65-F5344CB8AC3E}">
        <p14:creationId xmlns:p14="http://schemas.microsoft.com/office/powerpoint/2010/main" val="289583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258" y="261257"/>
            <a:ext cx="10450285" cy="7048083"/>
          </a:xfrm>
          <a:prstGeom prst="rect">
            <a:avLst/>
          </a:prstGeom>
          <a:noFill/>
        </p:spPr>
        <p:txBody>
          <a:bodyPr wrap="square" rtlCol="0">
            <a:spAutoFit/>
          </a:bodyPr>
          <a:lstStyle/>
          <a:p>
            <a:r>
              <a:rPr lang="en-GB" b="1" u="sng" dirty="0" smtClean="0"/>
              <a:t>How</a:t>
            </a:r>
            <a:r>
              <a:rPr lang="en-GB" sz="2000" b="1" u="sng" dirty="0" smtClean="0"/>
              <a:t> you can support your child at home</a:t>
            </a:r>
            <a:r>
              <a:rPr lang="en-GB" sz="2000" dirty="0" smtClean="0"/>
              <a:t>:</a:t>
            </a:r>
          </a:p>
          <a:p>
            <a:endParaRPr lang="en-GB" sz="2000" dirty="0"/>
          </a:p>
          <a:p>
            <a:r>
              <a:rPr lang="en-GB" sz="2000" dirty="0" smtClean="0"/>
              <a:t>We will only send 1 book per week so please use this time to –</a:t>
            </a:r>
          </a:p>
          <a:p>
            <a:endParaRPr lang="en-GB" sz="2000" dirty="0"/>
          </a:p>
          <a:p>
            <a:pPr marL="285750" indent="-285750">
              <a:buFont typeface="Arial" panose="020B0604020202020204" pitchFamily="34" charset="0"/>
              <a:buChar char="•"/>
            </a:pPr>
            <a:r>
              <a:rPr lang="en-GB" sz="2000" dirty="0"/>
              <a:t>R</a:t>
            </a:r>
            <a:r>
              <a:rPr lang="en-GB" sz="2000" dirty="0" smtClean="0"/>
              <a:t>e-read the book more than once.</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Find individual sounds on each page.</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Write out a sentence from the book, chop it into words and ask your child to put it back into a sentence.</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Find objects around the house starting with our ‘letter of the week’</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Place post it notes around the house to learn the letter sounds</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Write letter sounds or words on pieces of paper and turn them face down and play pairs</a:t>
            </a:r>
          </a:p>
          <a:p>
            <a:pPr marL="285750" indent="-285750">
              <a:buFont typeface="Arial" panose="020B0604020202020204" pitchFamily="34" charset="0"/>
              <a:buChar char="•"/>
            </a:pPr>
            <a:endParaRPr lang="en-GB" sz="2000" dirty="0" smtClean="0"/>
          </a:p>
          <a:p>
            <a:pPr marL="285750" indent="-285750">
              <a:buFont typeface="Arial" panose="020B0604020202020204" pitchFamily="34" charset="0"/>
              <a:buChar char="•"/>
            </a:pPr>
            <a:r>
              <a:rPr lang="en-GB" sz="2000" dirty="0" smtClean="0"/>
              <a:t>Write letter sounds or words on pieces of paper and play snap with them</a:t>
            </a:r>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413840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9896" y="457201"/>
            <a:ext cx="8582297" cy="5940088"/>
          </a:xfrm>
          <a:prstGeom prst="rect">
            <a:avLst/>
          </a:prstGeom>
          <a:noFill/>
        </p:spPr>
        <p:txBody>
          <a:bodyPr wrap="square" rtlCol="0">
            <a:spAutoFit/>
          </a:bodyPr>
          <a:lstStyle/>
          <a:p>
            <a:pPr algn="ctr"/>
            <a:r>
              <a:rPr lang="en-GB" sz="3600" b="1" u="sng" dirty="0" smtClean="0"/>
              <a:t>In reception we teach the initial code.</a:t>
            </a:r>
          </a:p>
          <a:p>
            <a:endParaRPr lang="en-GB" dirty="0"/>
          </a:p>
          <a:p>
            <a:r>
              <a:rPr lang="en-GB" sz="2800" dirty="0" smtClean="0"/>
              <a:t>We teach the phonemes in the context of real words. We do not teach sounds in isolation.</a:t>
            </a:r>
          </a:p>
          <a:p>
            <a:endParaRPr lang="en-GB" sz="2800" dirty="0" smtClean="0"/>
          </a:p>
          <a:p>
            <a:r>
              <a:rPr lang="en-GB" sz="2800" dirty="0" smtClean="0"/>
              <a:t>The focus is on teaching the children to </a:t>
            </a:r>
            <a:r>
              <a:rPr lang="en-GB" sz="2800" dirty="0" smtClean="0">
                <a:solidFill>
                  <a:srgbClr val="FF0000"/>
                </a:solidFill>
              </a:rPr>
              <a:t>manipulate</a:t>
            </a:r>
            <a:r>
              <a:rPr lang="en-GB" sz="2800" dirty="0" smtClean="0"/>
              <a:t> the sounds as well as remembering what they look like.</a:t>
            </a:r>
          </a:p>
          <a:p>
            <a:endParaRPr lang="en-GB" sz="2800" dirty="0"/>
          </a:p>
          <a:p>
            <a:r>
              <a:rPr lang="en-GB" sz="2800" dirty="0" smtClean="0"/>
              <a:t>We will demonstrate how we might teach a </a:t>
            </a:r>
            <a:r>
              <a:rPr lang="en-GB" sz="2800" dirty="0" smtClean="0">
                <a:solidFill>
                  <a:srgbClr val="FF0000"/>
                </a:solidFill>
              </a:rPr>
              <a:t>word building</a:t>
            </a:r>
            <a:r>
              <a:rPr lang="en-GB" sz="2800" dirty="0" smtClean="0"/>
              <a:t> lesson. </a:t>
            </a:r>
          </a:p>
          <a:p>
            <a:endParaRPr lang="en-GB" sz="2800" dirty="0" smtClean="0"/>
          </a:p>
          <a:p>
            <a:r>
              <a:rPr lang="en-GB" sz="2800" dirty="0" smtClean="0"/>
              <a:t>The first set of letters we use are </a:t>
            </a:r>
            <a:r>
              <a:rPr lang="en-GB" sz="2800" dirty="0" err="1" smtClean="0">
                <a:solidFill>
                  <a:srgbClr val="FF0000"/>
                </a:solidFill>
              </a:rPr>
              <a:t>a,i,m,s,t</a:t>
            </a:r>
            <a:r>
              <a:rPr lang="en-GB" sz="2800" dirty="0" smtClean="0">
                <a:solidFill>
                  <a:srgbClr val="FF0000"/>
                </a:solidFill>
              </a:rPr>
              <a:t>.</a:t>
            </a:r>
          </a:p>
          <a:p>
            <a:endParaRPr lang="en-GB" dirty="0"/>
          </a:p>
        </p:txBody>
      </p:sp>
    </p:spTree>
    <p:extLst>
      <p:ext uri="{BB962C8B-B14F-4D97-AF65-F5344CB8AC3E}">
        <p14:creationId xmlns:p14="http://schemas.microsoft.com/office/powerpoint/2010/main" val="193419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444136"/>
            <a:ext cx="6675120" cy="1754326"/>
          </a:xfrm>
          <a:prstGeom prst="rect">
            <a:avLst/>
          </a:prstGeom>
          <a:noFill/>
        </p:spPr>
        <p:txBody>
          <a:bodyPr wrap="square" rtlCol="0">
            <a:spAutoFit/>
          </a:bodyPr>
          <a:lstStyle/>
          <a:p>
            <a:r>
              <a:rPr lang="en-GB" sz="3600" dirty="0" smtClean="0"/>
              <a:t>We then go on to consolidate what the sounds look like. We play </a:t>
            </a:r>
            <a:r>
              <a:rPr lang="en-GB" sz="3600" dirty="0" smtClean="0">
                <a:solidFill>
                  <a:srgbClr val="FF0000"/>
                </a:solidFill>
              </a:rPr>
              <a:t>symbol search</a:t>
            </a:r>
            <a:r>
              <a:rPr lang="en-GB" dirty="0" smtClean="0"/>
              <a:t>.</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3188123063"/>
              </p:ext>
            </p:extLst>
          </p:nvPr>
        </p:nvGraphicFramePr>
        <p:xfrm>
          <a:off x="1388533" y="2664177"/>
          <a:ext cx="8127999" cy="2407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05266419"/>
                    </a:ext>
                  </a:extLst>
                </a:gridCol>
                <a:gridCol w="2709333">
                  <a:extLst>
                    <a:ext uri="{9D8B030D-6E8A-4147-A177-3AD203B41FA5}">
                      <a16:colId xmlns:a16="http://schemas.microsoft.com/office/drawing/2014/main" val="3622534052"/>
                    </a:ext>
                  </a:extLst>
                </a:gridCol>
                <a:gridCol w="2709333">
                  <a:extLst>
                    <a:ext uri="{9D8B030D-6E8A-4147-A177-3AD203B41FA5}">
                      <a16:colId xmlns:a16="http://schemas.microsoft.com/office/drawing/2014/main" val="1659816295"/>
                    </a:ext>
                  </a:extLst>
                </a:gridCol>
              </a:tblGrid>
              <a:tr h="323563">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869015286"/>
                  </a:ext>
                </a:extLst>
              </a:tr>
              <a:tr h="664856">
                <a:tc>
                  <a:txBody>
                    <a:bodyPr/>
                    <a:lstStyle/>
                    <a:p>
                      <a:r>
                        <a:rPr lang="en-GB" sz="4400" dirty="0" smtClean="0">
                          <a:latin typeface="Comic Sans MS" panose="030F0702030302020204" pitchFamily="66" charset="0"/>
                        </a:rPr>
                        <a:t>a</a:t>
                      </a:r>
                      <a:endParaRPr lang="en-GB" sz="4400" dirty="0">
                        <a:latin typeface="Comic Sans MS" panose="030F0702030302020204" pitchFamily="66" charset="0"/>
                      </a:endParaRPr>
                    </a:p>
                  </a:txBody>
                  <a:tcPr/>
                </a:tc>
                <a:tc>
                  <a:txBody>
                    <a:bodyPr/>
                    <a:lstStyle/>
                    <a:p>
                      <a:r>
                        <a:rPr lang="en-GB" sz="4400" dirty="0" err="1" smtClean="0">
                          <a:latin typeface="Comic Sans MS" panose="030F0702030302020204" pitchFamily="66" charset="0"/>
                        </a:rPr>
                        <a:t>i</a:t>
                      </a:r>
                      <a:endParaRPr lang="en-GB" sz="4400" dirty="0">
                        <a:latin typeface="Comic Sans MS" panose="030F0702030302020204" pitchFamily="66" charset="0"/>
                      </a:endParaRPr>
                    </a:p>
                  </a:txBody>
                  <a:tcPr/>
                </a:tc>
                <a:tc>
                  <a:txBody>
                    <a:bodyPr/>
                    <a:lstStyle/>
                    <a:p>
                      <a:r>
                        <a:rPr lang="en-GB" sz="4400" dirty="0" smtClean="0">
                          <a:latin typeface="Comic Sans MS" panose="030F0702030302020204" pitchFamily="66" charset="0"/>
                        </a:rPr>
                        <a:t>s</a:t>
                      </a:r>
                      <a:endParaRPr lang="en-GB" sz="4400" dirty="0">
                        <a:latin typeface="Comic Sans MS" panose="030F0702030302020204" pitchFamily="66" charset="0"/>
                      </a:endParaRPr>
                    </a:p>
                  </a:txBody>
                  <a:tcPr/>
                </a:tc>
                <a:extLst>
                  <a:ext uri="{0D108BD9-81ED-4DB2-BD59-A6C34878D82A}">
                    <a16:rowId xmlns:a16="http://schemas.microsoft.com/office/drawing/2014/main" val="1917206112"/>
                  </a:ext>
                </a:extLst>
              </a:tr>
              <a:tr h="558479">
                <a:tc>
                  <a:txBody>
                    <a:bodyPr/>
                    <a:lstStyle/>
                    <a:p>
                      <a:r>
                        <a:rPr lang="en-GB" sz="3600" dirty="0" smtClean="0">
                          <a:latin typeface="Comic Sans MS" panose="030F0702030302020204" pitchFamily="66" charset="0"/>
                        </a:rPr>
                        <a:t>t</a:t>
                      </a:r>
                      <a:endParaRPr lang="en-GB" sz="3600" dirty="0">
                        <a:latin typeface="Comic Sans MS" panose="030F0702030302020204" pitchFamily="66" charset="0"/>
                      </a:endParaRPr>
                    </a:p>
                  </a:txBody>
                  <a:tcPr/>
                </a:tc>
                <a:tc>
                  <a:txBody>
                    <a:bodyPr/>
                    <a:lstStyle/>
                    <a:p>
                      <a:r>
                        <a:rPr lang="en-GB" sz="3600" dirty="0" smtClean="0">
                          <a:latin typeface="Comic Sans MS" panose="030F0702030302020204" pitchFamily="66" charset="0"/>
                        </a:rPr>
                        <a:t>m</a:t>
                      </a:r>
                      <a:endParaRPr lang="en-GB" sz="3600" dirty="0">
                        <a:latin typeface="Comic Sans MS" panose="030F0702030302020204" pitchFamily="66" charset="0"/>
                      </a:endParaRPr>
                    </a:p>
                  </a:txBody>
                  <a:tcPr/>
                </a:tc>
                <a:tc>
                  <a:txBody>
                    <a:bodyPr/>
                    <a:lstStyle/>
                    <a:p>
                      <a:r>
                        <a:rPr lang="en-GB" sz="3600" dirty="0" smtClean="0">
                          <a:latin typeface="Comic Sans MS" panose="030F0702030302020204" pitchFamily="66" charset="0"/>
                        </a:rPr>
                        <a:t>p</a:t>
                      </a:r>
                      <a:endParaRPr lang="en-GB" sz="3600" dirty="0">
                        <a:latin typeface="Comic Sans MS" panose="030F0702030302020204" pitchFamily="66" charset="0"/>
                      </a:endParaRPr>
                    </a:p>
                  </a:txBody>
                  <a:tcPr/>
                </a:tc>
                <a:extLst>
                  <a:ext uri="{0D108BD9-81ED-4DB2-BD59-A6C34878D82A}">
                    <a16:rowId xmlns:a16="http://schemas.microsoft.com/office/drawing/2014/main" val="707407297"/>
                  </a:ext>
                </a:extLst>
              </a:tr>
              <a:tr h="558479">
                <a:tc>
                  <a:txBody>
                    <a:bodyPr/>
                    <a:lstStyle/>
                    <a:p>
                      <a:r>
                        <a:rPr lang="en-GB" sz="3600" dirty="0" smtClean="0">
                          <a:latin typeface="Comic Sans MS" panose="030F0702030302020204" pitchFamily="66" charset="0"/>
                        </a:rPr>
                        <a:t>n</a:t>
                      </a:r>
                      <a:endParaRPr lang="en-GB" sz="3600" dirty="0">
                        <a:latin typeface="Comic Sans MS" panose="030F0702030302020204" pitchFamily="66" charset="0"/>
                      </a:endParaRPr>
                    </a:p>
                  </a:txBody>
                  <a:tcPr/>
                </a:tc>
                <a:tc>
                  <a:txBody>
                    <a:bodyPr/>
                    <a:lstStyle/>
                    <a:p>
                      <a:r>
                        <a:rPr lang="en-GB" sz="3600" dirty="0" smtClean="0">
                          <a:latin typeface="Comic Sans MS" panose="030F0702030302020204" pitchFamily="66" charset="0"/>
                        </a:rPr>
                        <a:t>o</a:t>
                      </a:r>
                      <a:endParaRPr lang="en-GB" sz="3600" dirty="0">
                        <a:latin typeface="Comic Sans MS" panose="030F0702030302020204" pitchFamily="66" charset="0"/>
                      </a:endParaRPr>
                    </a:p>
                  </a:txBody>
                  <a:tcPr/>
                </a:tc>
                <a:tc>
                  <a:txBody>
                    <a:bodyPr/>
                    <a:lstStyle/>
                    <a:p>
                      <a:r>
                        <a:rPr lang="en-GB" sz="3600" dirty="0" smtClean="0">
                          <a:latin typeface="Comic Sans MS" panose="030F0702030302020204" pitchFamily="66" charset="0"/>
                        </a:rPr>
                        <a:t>n</a:t>
                      </a:r>
                      <a:endParaRPr lang="en-GB" sz="3600" dirty="0">
                        <a:latin typeface="Comic Sans MS" panose="030F0702030302020204" pitchFamily="66" charset="0"/>
                      </a:endParaRPr>
                    </a:p>
                  </a:txBody>
                  <a:tcPr/>
                </a:tc>
                <a:extLst>
                  <a:ext uri="{0D108BD9-81ED-4DB2-BD59-A6C34878D82A}">
                    <a16:rowId xmlns:a16="http://schemas.microsoft.com/office/drawing/2014/main" val="1842597086"/>
                  </a:ext>
                </a:extLst>
              </a:tr>
            </a:tbl>
          </a:graphicData>
        </a:graphic>
      </p:graphicFrame>
    </p:spTree>
    <p:extLst>
      <p:ext uri="{BB962C8B-B14F-4D97-AF65-F5344CB8AC3E}">
        <p14:creationId xmlns:p14="http://schemas.microsoft.com/office/powerpoint/2010/main" val="290863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509451"/>
            <a:ext cx="8281851" cy="3416320"/>
          </a:xfrm>
          <a:prstGeom prst="rect">
            <a:avLst/>
          </a:prstGeom>
          <a:noFill/>
        </p:spPr>
        <p:txBody>
          <a:bodyPr wrap="square" rtlCol="0">
            <a:spAutoFit/>
          </a:bodyPr>
          <a:lstStyle/>
          <a:p>
            <a:r>
              <a:rPr lang="en-GB" sz="3600" dirty="0" smtClean="0"/>
              <a:t>We then continue to learn how to manipulate the words.</a:t>
            </a:r>
          </a:p>
          <a:p>
            <a:r>
              <a:rPr lang="en-GB" sz="3600" dirty="0" smtClean="0"/>
              <a:t>We play </a:t>
            </a:r>
            <a:r>
              <a:rPr lang="en-GB" sz="3600" dirty="0" smtClean="0">
                <a:solidFill>
                  <a:srgbClr val="FF0000"/>
                </a:solidFill>
              </a:rPr>
              <a:t>sound swap</a:t>
            </a:r>
            <a:r>
              <a:rPr lang="en-GB" sz="3600" dirty="0" smtClean="0"/>
              <a:t>.</a:t>
            </a:r>
          </a:p>
          <a:p>
            <a:endParaRPr lang="en-GB" sz="3600" dirty="0"/>
          </a:p>
          <a:p>
            <a:r>
              <a:rPr lang="en-GB" sz="3600" dirty="0" smtClean="0"/>
              <a:t>We will demonstrate a </a:t>
            </a:r>
            <a:r>
              <a:rPr lang="en-GB" sz="3600" dirty="0" smtClean="0">
                <a:solidFill>
                  <a:srgbClr val="FF0000"/>
                </a:solidFill>
              </a:rPr>
              <a:t>sound swap lesson</a:t>
            </a:r>
            <a:r>
              <a:rPr lang="en-GB" sz="3600" dirty="0" smtClean="0"/>
              <a:t>.</a:t>
            </a:r>
            <a:endParaRPr lang="en-GB" sz="3600" dirty="0"/>
          </a:p>
        </p:txBody>
      </p:sp>
    </p:spTree>
    <p:extLst>
      <p:ext uri="{BB962C8B-B14F-4D97-AF65-F5344CB8AC3E}">
        <p14:creationId xmlns:p14="http://schemas.microsoft.com/office/powerpoint/2010/main" val="202097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206" y="757646"/>
            <a:ext cx="8451668" cy="6370975"/>
          </a:xfrm>
          <a:prstGeom prst="rect">
            <a:avLst/>
          </a:prstGeom>
          <a:noFill/>
        </p:spPr>
        <p:txBody>
          <a:bodyPr wrap="square" rtlCol="0">
            <a:spAutoFit/>
          </a:bodyPr>
          <a:lstStyle/>
          <a:p>
            <a:r>
              <a:rPr lang="en-GB" sz="2400" dirty="0" smtClean="0"/>
              <a:t>We then practise </a:t>
            </a:r>
            <a:r>
              <a:rPr lang="en-GB" sz="2400" dirty="0" smtClean="0">
                <a:solidFill>
                  <a:srgbClr val="FF0000"/>
                </a:solidFill>
              </a:rPr>
              <a:t>reading and spelling words </a:t>
            </a:r>
            <a:r>
              <a:rPr lang="en-GB" sz="2400" dirty="0" smtClean="0"/>
              <a:t>using the phonemes they have been using so far. </a:t>
            </a:r>
          </a:p>
          <a:p>
            <a:endParaRPr lang="en-GB" sz="2400" dirty="0"/>
          </a:p>
          <a:p>
            <a:r>
              <a:rPr lang="en-GB" sz="2400" dirty="0" smtClean="0"/>
              <a:t>We use gestures when we teach how to manipulate the sounds and hear which order they are written in.</a:t>
            </a:r>
          </a:p>
          <a:p>
            <a:endParaRPr lang="en-GB" sz="2400" dirty="0"/>
          </a:p>
          <a:p>
            <a:r>
              <a:rPr lang="en-GB" sz="2400" dirty="0" smtClean="0"/>
              <a:t>We watch out for </a:t>
            </a:r>
            <a:r>
              <a:rPr lang="en-GB" sz="2400" dirty="0" smtClean="0">
                <a:solidFill>
                  <a:srgbClr val="FF0000"/>
                </a:solidFill>
              </a:rPr>
              <a:t>common errors </a:t>
            </a:r>
            <a:r>
              <a:rPr lang="en-GB" sz="2400" dirty="0" smtClean="0"/>
              <a:t>the children make and correct them as we go.</a:t>
            </a:r>
          </a:p>
          <a:p>
            <a:endParaRPr lang="en-GB" sz="2400" dirty="0"/>
          </a:p>
          <a:p>
            <a:r>
              <a:rPr lang="en-GB" sz="2400" dirty="0" smtClean="0"/>
              <a:t>Common errors may be-</a:t>
            </a:r>
          </a:p>
          <a:p>
            <a:endParaRPr lang="en-GB" sz="2400" dirty="0" smtClean="0"/>
          </a:p>
          <a:p>
            <a:r>
              <a:rPr lang="en-GB" sz="2400" dirty="0" smtClean="0"/>
              <a:t>	Pronouncing sounds incorrectly.</a:t>
            </a:r>
          </a:p>
          <a:p>
            <a:r>
              <a:rPr lang="en-GB" sz="2400" dirty="0" smtClean="0"/>
              <a:t>	Forgetting how to write a sound.</a:t>
            </a:r>
          </a:p>
          <a:p>
            <a:r>
              <a:rPr lang="en-GB" sz="2400" dirty="0" smtClean="0"/>
              <a:t>	Missing out a sound.</a:t>
            </a:r>
          </a:p>
          <a:p>
            <a:endParaRPr lang="en-GB" dirty="0"/>
          </a:p>
          <a:p>
            <a:endParaRPr lang="en-GB" dirty="0" smtClean="0"/>
          </a:p>
          <a:p>
            <a:endParaRPr lang="en-GB" dirty="0" smtClean="0"/>
          </a:p>
          <a:p>
            <a:endParaRPr lang="en-GB" dirty="0"/>
          </a:p>
        </p:txBody>
      </p:sp>
    </p:spTree>
    <p:extLst>
      <p:ext uri="{BB962C8B-B14F-4D97-AF65-F5344CB8AC3E}">
        <p14:creationId xmlns:p14="http://schemas.microsoft.com/office/powerpoint/2010/main" val="178295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27939870"/>
              </p:ext>
            </p:extLst>
          </p:nvPr>
        </p:nvGraphicFramePr>
        <p:xfrm>
          <a:off x="1016000" y="1588910"/>
          <a:ext cx="8128000" cy="5090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117456398"/>
                    </a:ext>
                  </a:extLst>
                </a:gridCol>
                <a:gridCol w="4064000">
                  <a:extLst>
                    <a:ext uri="{9D8B030D-6E8A-4147-A177-3AD203B41FA5}">
                      <a16:colId xmlns:a16="http://schemas.microsoft.com/office/drawing/2014/main" val="3280645813"/>
                    </a:ext>
                  </a:extLst>
                </a:gridCol>
              </a:tblGrid>
              <a:tr h="370840">
                <a:tc>
                  <a:txBody>
                    <a:bodyPr/>
                    <a:lstStyle/>
                    <a:p>
                      <a:r>
                        <a:rPr lang="en-GB" dirty="0" smtClean="0"/>
                        <a:t>Skills</a:t>
                      </a:r>
                      <a:endParaRPr lang="en-GB" dirty="0"/>
                    </a:p>
                  </a:txBody>
                  <a:tcPr/>
                </a:tc>
                <a:tc>
                  <a:txBody>
                    <a:bodyPr/>
                    <a:lstStyle/>
                    <a:p>
                      <a:r>
                        <a:rPr lang="en-GB" dirty="0" smtClean="0"/>
                        <a:t>Knowledge</a:t>
                      </a:r>
                      <a:endParaRPr lang="en-GB" dirty="0"/>
                    </a:p>
                  </a:txBody>
                  <a:tcPr/>
                </a:tc>
                <a:extLst>
                  <a:ext uri="{0D108BD9-81ED-4DB2-BD59-A6C34878D82A}">
                    <a16:rowId xmlns:a16="http://schemas.microsoft.com/office/drawing/2014/main" val="2585856164"/>
                  </a:ext>
                </a:extLst>
              </a:tr>
              <a:tr h="370840">
                <a:tc>
                  <a:txBody>
                    <a:bodyPr/>
                    <a:lstStyle/>
                    <a:p>
                      <a:r>
                        <a:rPr lang="en-GB" dirty="0" smtClean="0"/>
                        <a:t>To segment, blend &amp; manipulate sounds in words with the structure:</a:t>
                      </a:r>
                      <a:endParaRPr lang="en-GB" dirty="0"/>
                    </a:p>
                  </a:txBody>
                  <a:tcPr/>
                </a:tc>
                <a:tc>
                  <a:txBody>
                    <a:bodyPr/>
                    <a:lstStyle/>
                    <a:p>
                      <a:r>
                        <a:rPr lang="en-GB" dirty="0" smtClean="0"/>
                        <a:t>Code:</a:t>
                      </a:r>
                      <a:endParaRPr lang="en-GB" dirty="0"/>
                    </a:p>
                  </a:txBody>
                  <a:tcPr/>
                </a:tc>
                <a:extLst>
                  <a:ext uri="{0D108BD9-81ED-4DB2-BD59-A6C34878D82A}">
                    <a16:rowId xmlns:a16="http://schemas.microsoft.com/office/drawing/2014/main" val="4066048245"/>
                  </a:ext>
                </a:extLst>
              </a:tr>
              <a:tr h="370840">
                <a:tc>
                  <a:txBody>
                    <a:bodyPr/>
                    <a:lstStyle/>
                    <a:p>
                      <a:r>
                        <a:rPr lang="en-GB" dirty="0" smtClean="0"/>
                        <a:t>Unit</a:t>
                      </a:r>
                      <a:r>
                        <a:rPr lang="en-GB" baseline="0" dirty="0" smtClean="0"/>
                        <a:t> 1: </a:t>
                      </a:r>
                      <a:r>
                        <a:rPr lang="en-GB" dirty="0" smtClean="0"/>
                        <a:t>CVC</a:t>
                      </a:r>
                      <a:endParaRPr lang="en-GB" dirty="0"/>
                    </a:p>
                  </a:txBody>
                  <a:tcPr/>
                </a:tc>
                <a:tc>
                  <a:txBody>
                    <a:bodyPr/>
                    <a:lstStyle/>
                    <a:p>
                      <a:r>
                        <a:rPr lang="en-GB" dirty="0" smtClean="0"/>
                        <a:t>a,</a:t>
                      </a:r>
                      <a:r>
                        <a:rPr lang="en-GB" baseline="0" dirty="0" smtClean="0"/>
                        <a:t> </a:t>
                      </a:r>
                      <a:r>
                        <a:rPr lang="en-GB" baseline="0" dirty="0" err="1" smtClean="0"/>
                        <a:t>i</a:t>
                      </a:r>
                      <a:r>
                        <a:rPr lang="en-GB" baseline="0" dirty="0" smtClean="0"/>
                        <a:t>, m, s, t</a:t>
                      </a:r>
                      <a:endParaRPr lang="en-GB" dirty="0"/>
                    </a:p>
                  </a:txBody>
                  <a:tcPr/>
                </a:tc>
                <a:extLst>
                  <a:ext uri="{0D108BD9-81ED-4DB2-BD59-A6C34878D82A}">
                    <a16:rowId xmlns:a16="http://schemas.microsoft.com/office/drawing/2014/main" val="2340098697"/>
                  </a:ext>
                </a:extLst>
              </a:tr>
              <a:tr h="370840">
                <a:tc>
                  <a:txBody>
                    <a:bodyPr/>
                    <a:lstStyle/>
                    <a:p>
                      <a:r>
                        <a:rPr lang="en-GB" dirty="0" smtClean="0"/>
                        <a:t>Unit</a:t>
                      </a:r>
                      <a:r>
                        <a:rPr lang="en-GB" baseline="0" dirty="0" smtClean="0"/>
                        <a:t> 2: </a:t>
                      </a:r>
                      <a:r>
                        <a:rPr lang="en-GB" dirty="0" smtClean="0"/>
                        <a:t>CVC</a:t>
                      </a:r>
                      <a:endParaRPr lang="en-GB" dirty="0"/>
                    </a:p>
                  </a:txBody>
                  <a:tcPr/>
                </a:tc>
                <a:tc>
                  <a:txBody>
                    <a:bodyPr/>
                    <a:lstStyle/>
                    <a:p>
                      <a:r>
                        <a:rPr lang="en-GB" dirty="0" smtClean="0"/>
                        <a:t>n, o, p</a:t>
                      </a:r>
                      <a:endParaRPr lang="en-GB" dirty="0"/>
                    </a:p>
                  </a:txBody>
                  <a:tcPr/>
                </a:tc>
                <a:extLst>
                  <a:ext uri="{0D108BD9-81ED-4DB2-BD59-A6C34878D82A}">
                    <a16:rowId xmlns:a16="http://schemas.microsoft.com/office/drawing/2014/main" val="4076320890"/>
                  </a:ext>
                </a:extLst>
              </a:tr>
              <a:tr h="370840">
                <a:tc>
                  <a:txBody>
                    <a:bodyPr/>
                    <a:lstStyle/>
                    <a:p>
                      <a:r>
                        <a:rPr lang="en-GB" dirty="0" smtClean="0"/>
                        <a:t>Unit</a:t>
                      </a:r>
                      <a:r>
                        <a:rPr lang="en-GB" baseline="0" dirty="0" smtClean="0"/>
                        <a:t> 3: </a:t>
                      </a:r>
                      <a:r>
                        <a:rPr lang="en-GB" dirty="0" smtClean="0"/>
                        <a:t>CVC</a:t>
                      </a:r>
                      <a:endParaRPr lang="en-GB" dirty="0"/>
                    </a:p>
                  </a:txBody>
                  <a:tcPr/>
                </a:tc>
                <a:tc>
                  <a:txBody>
                    <a:bodyPr/>
                    <a:lstStyle/>
                    <a:p>
                      <a:r>
                        <a:rPr lang="en-GB" dirty="0" smtClean="0"/>
                        <a:t>b, c, g, h</a:t>
                      </a:r>
                      <a:endParaRPr lang="en-GB" dirty="0"/>
                    </a:p>
                  </a:txBody>
                  <a:tcPr/>
                </a:tc>
                <a:extLst>
                  <a:ext uri="{0D108BD9-81ED-4DB2-BD59-A6C34878D82A}">
                    <a16:rowId xmlns:a16="http://schemas.microsoft.com/office/drawing/2014/main" val="2001988020"/>
                  </a:ext>
                </a:extLst>
              </a:tr>
              <a:tr h="370840">
                <a:tc>
                  <a:txBody>
                    <a:bodyPr/>
                    <a:lstStyle/>
                    <a:p>
                      <a:r>
                        <a:rPr lang="en-GB" dirty="0" smtClean="0"/>
                        <a:t>Unit</a:t>
                      </a:r>
                      <a:r>
                        <a:rPr lang="en-GB" baseline="0" dirty="0" smtClean="0"/>
                        <a:t> 4: </a:t>
                      </a:r>
                      <a:r>
                        <a:rPr lang="en-GB" dirty="0" smtClean="0"/>
                        <a:t>CVC</a:t>
                      </a:r>
                      <a:endParaRPr lang="en-GB" dirty="0"/>
                    </a:p>
                  </a:txBody>
                  <a:tcPr/>
                </a:tc>
                <a:tc>
                  <a:txBody>
                    <a:bodyPr/>
                    <a:lstStyle/>
                    <a:p>
                      <a:r>
                        <a:rPr lang="en-GB" dirty="0" smtClean="0"/>
                        <a:t>d, e, f, v</a:t>
                      </a:r>
                      <a:endParaRPr lang="en-GB" dirty="0"/>
                    </a:p>
                  </a:txBody>
                  <a:tcPr/>
                </a:tc>
                <a:extLst>
                  <a:ext uri="{0D108BD9-81ED-4DB2-BD59-A6C34878D82A}">
                    <a16:rowId xmlns:a16="http://schemas.microsoft.com/office/drawing/2014/main" val="2963448629"/>
                  </a:ext>
                </a:extLst>
              </a:tr>
              <a:tr h="370840">
                <a:tc>
                  <a:txBody>
                    <a:bodyPr/>
                    <a:lstStyle/>
                    <a:p>
                      <a:r>
                        <a:rPr lang="en-GB" dirty="0" smtClean="0"/>
                        <a:t>Unit</a:t>
                      </a:r>
                      <a:r>
                        <a:rPr lang="en-GB" baseline="0" dirty="0" smtClean="0"/>
                        <a:t> 5: </a:t>
                      </a:r>
                      <a:r>
                        <a:rPr lang="en-GB" dirty="0" smtClean="0"/>
                        <a:t>CVC</a:t>
                      </a:r>
                      <a:endParaRPr lang="en-GB" dirty="0"/>
                    </a:p>
                  </a:txBody>
                  <a:tcPr/>
                </a:tc>
                <a:tc>
                  <a:txBody>
                    <a:bodyPr/>
                    <a:lstStyle/>
                    <a:p>
                      <a:r>
                        <a:rPr lang="en-GB" dirty="0" smtClean="0"/>
                        <a:t>k, l, r, u</a:t>
                      </a:r>
                      <a:endParaRPr lang="en-GB" dirty="0"/>
                    </a:p>
                  </a:txBody>
                  <a:tcPr/>
                </a:tc>
                <a:extLst>
                  <a:ext uri="{0D108BD9-81ED-4DB2-BD59-A6C34878D82A}">
                    <a16:rowId xmlns:a16="http://schemas.microsoft.com/office/drawing/2014/main" val="2458816985"/>
                  </a:ext>
                </a:extLst>
              </a:tr>
              <a:tr h="370840">
                <a:tc>
                  <a:txBody>
                    <a:bodyPr/>
                    <a:lstStyle/>
                    <a:p>
                      <a:r>
                        <a:rPr lang="en-GB" dirty="0" smtClean="0"/>
                        <a:t>Unit</a:t>
                      </a:r>
                      <a:r>
                        <a:rPr lang="en-GB" baseline="0" dirty="0" smtClean="0"/>
                        <a:t> 6: </a:t>
                      </a:r>
                      <a:r>
                        <a:rPr lang="en-GB" dirty="0" smtClean="0"/>
                        <a:t>CVC</a:t>
                      </a:r>
                      <a:endParaRPr lang="en-GB" dirty="0"/>
                    </a:p>
                  </a:txBody>
                  <a:tcPr/>
                </a:tc>
                <a:tc>
                  <a:txBody>
                    <a:bodyPr/>
                    <a:lstStyle/>
                    <a:p>
                      <a:r>
                        <a:rPr lang="en-GB" dirty="0" smtClean="0"/>
                        <a:t>j, w,</a:t>
                      </a:r>
                      <a:r>
                        <a:rPr lang="en-GB" baseline="0" dirty="0" smtClean="0"/>
                        <a:t> z</a:t>
                      </a:r>
                      <a:endParaRPr lang="en-GB" dirty="0"/>
                    </a:p>
                  </a:txBody>
                  <a:tcPr/>
                </a:tc>
                <a:extLst>
                  <a:ext uri="{0D108BD9-81ED-4DB2-BD59-A6C34878D82A}">
                    <a16:rowId xmlns:a16="http://schemas.microsoft.com/office/drawing/2014/main" val="4018255701"/>
                  </a:ext>
                </a:extLst>
              </a:tr>
              <a:tr h="370840">
                <a:tc>
                  <a:txBody>
                    <a:bodyPr/>
                    <a:lstStyle/>
                    <a:p>
                      <a:r>
                        <a:rPr lang="en-GB" dirty="0" smtClean="0"/>
                        <a:t>Unit</a:t>
                      </a:r>
                      <a:r>
                        <a:rPr lang="en-GB" baseline="0" dirty="0" smtClean="0"/>
                        <a:t> 7: </a:t>
                      </a:r>
                      <a:r>
                        <a:rPr lang="en-GB" dirty="0" smtClean="0"/>
                        <a:t>CVC</a:t>
                      </a:r>
                      <a:endParaRPr lang="en-GB" dirty="0"/>
                    </a:p>
                  </a:txBody>
                  <a:tcPr/>
                </a:tc>
                <a:tc>
                  <a:txBody>
                    <a:bodyPr/>
                    <a:lstStyle/>
                    <a:p>
                      <a:r>
                        <a:rPr lang="en-GB" dirty="0" smtClean="0"/>
                        <a:t>x, y, </a:t>
                      </a:r>
                      <a:r>
                        <a:rPr lang="en-GB" dirty="0" err="1" smtClean="0"/>
                        <a:t>ff</a:t>
                      </a:r>
                      <a:r>
                        <a:rPr lang="en-GB" dirty="0" smtClean="0"/>
                        <a:t>, </a:t>
                      </a:r>
                      <a:r>
                        <a:rPr lang="en-GB" dirty="0" err="1" smtClean="0"/>
                        <a:t>ll</a:t>
                      </a:r>
                      <a:r>
                        <a:rPr lang="en-GB" dirty="0" smtClean="0"/>
                        <a:t>, </a:t>
                      </a:r>
                      <a:r>
                        <a:rPr lang="en-GB" dirty="0" err="1" smtClean="0"/>
                        <a:t>ss</a:t>
                      </a:r>
                      <a:r>
                        <a:rPr lang="en-GB" dirty="0" smtClean="0"/>
                        <a:t>, </a:t>
                      </a:r>
                      <a:r>
                        <a:rPr lang="en-GB" dirty="0" err="1" smtClean="0"/>
                        <a:t>zz</a:t>
                      </a:r>
                      <a:endParaRPr lang="en-GB" dirty="0"/>
                    </a:p>
                  </a:txBody>
                  <a:tcPr/>
                </a:tc>
                <a:extLst>
                  <a:ext uri="{0D108BD9-81ED-4DB2-BD59-A6C34878D82A}">
                    <a16:rowId xmlns:a16="http://schemas.microsoft.com/office/drawing/2014/main" val="3163508380"/>
                  </a:ext>
                </a:extLst>
              </a:tr>
              <a:tr h="370840">
                <a:tc>
                  <a:txBody>
                    <a:bodyPr/>
                    <a:lstStyle/>
                    <a:p>
                      <a:r>
                        <a:rPr lang="en-GB" dirty="0" smtClean="0"/>
                        <a:t>Unit</a:t>
                      </a:r>
                      <a:r>
                        <a:rPr lang="en-GB" baseline="0" dirty="0" smtClean="0"/>
                        <a:t> 8: VCC and CVCC</a:t>
                      </a:r>
                      <a:endParaRPr lang="en-GB" dirty="0"/>
                    </a:p>
                  </a:txBody>
                  <a:tcPr/>
                </a:tc>
                <a:tc>
                  <a:txBody>
                    <a:bodyPr/>
                    <a:lstStyle/>
                    <a:p>
                      <a:r>
                        <a:rPr lang="en-GB" dirty="0" smtClean="0"/>
                        <a:t>No new code knowledge</a:t>
                      </a:r>
                      <a:endParaRPr lang="en-GB" dirty="0"/>
                    </a:p>
                  </a:txBody>
                  <a:tcPr/>
                </a:tc>
                <a:extLst>
                  <a:ext uri="{0D108BD9-81ED-4DB2-BD59-A6C34878D82A}">
                    <a16:rowId xmlns:a16="http://schemas.microsoft.com/office/drawing/2014/main" val="2060646785"/>
                  </a:ext>
                </a:extLst>
              </a:tr>
              <a:tr h="370840">
                <a:tc>
                  <a:txBody>
                    <a:bodyPr/>
                    <a:lstStyle/>
                    <a:p>
                      <a:r>
                        <a:rPr lang="en-GB" dirty="0" smtClean="0"/>
                        <a:t>Unit 9: CCVC</a:t>
                      </a:r>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smtClean="0"/>
                        <a:t>No new code knowledge</a:t>
                      </a:r>
                    </a:p>
                  </a:txBody>
                  <a:tcPr/>
                </a:tc>
                <a:extLst>
                  <a:ext uri="{0D108BD9-81ED-4DB2-BD59-A6C34878D82A}">
                    <a16:rowId xmlns:a16="http://schemas.microsoft.com/office/drawing/2014/main" val="4208900412"/>
                  </a:ext>
                </a:extLst>
              </a:tr>
              <a:tr h="370840">
                <a:tc>
                  <a:txBody>
                    <a:bodyPr/>
                    <a:lstStyle/>
                    <a:p>
                      <a:r>
                        <a:rPr lang="en-GB" dirty="0" smtClean="0"/>
                        <a:t>Unit 10: CCVCC, CVCCC</a:t>
                      </a:r>
                      <a:r>
                        <a:rPr lang="en-GB" baseline="0" dirty="0" smtClean="0"/>
                        <a:t> and CCCVC</a:t>
                      </a:r>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smtClean="0"/>
                        <a:t>No new code knowledge</a:t>
                      </a:r>
                    </a:p>
                  </a:txBody>
                  <a:tcPr/>
                </a:tc>
                <a:extLst>
                  <a:ext uri="{0D108BD9-81ED-4DB2-BD59-A6C34878D82A}">
                    <a16:rowId xmlns:a16="http://schemas.microsoft.com/office/drawing/2014/main" val="4272262224"/>
                  </a:ext>
                </a:extLst>
              </a:tr>
              <a:tr h="370840">
                <a:tc>
                  <a:txBody>
                    <a:bodyPr/>
                    <a:lstStyle/>
                    <a:p>
                      <a:r>
                        <a:rPr lang="en-GB" dirty="0" smtClean="0"/>
                        <a:t>Unit 11:</a:t>
                      </a:r>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err="1" smtClean="0"/>
                        <a:t>sh</a:t>
                      </a:r>
                      <a:r>
                        <a:rPr lang="en-GB" dirty="0" smtClean="0"/>
                        <a:t>, </a:t>
                      </a:r>
                      <a:r>
                        <a:rPr lang="en-GB" dirty="0" err="1" smtClean="0"/>
                        <a:t>ch</a:t>
                      </a:r>
                      <a:r>
                        <a:rPr lang="en-GB" dirty="0" smtClean="0"/>
                        <a:t>, </a:t>
                      </a:r>
                      <a:r>
                        <a:rPr lang="en-GB" dirty="0" err="1" smtClean="0"/>
                        <a:t>th</a:t>
                      </a:r>
                      <a:r>
                        <a:rPr lang="en-GB" dirty="0" smtClean="0"/>
                        <a:t>, </a:t>
                      </a:r>
                      <a:r>
                        <a:rPr lang="en-GB" dirty="0" err="1" smtClean="0"/>
                        <a:t>ck</a:t>
                      </a:r>
                      <a:r>
                        <a:rPr lang="en-GB" dirty="0" smtClean="0"/>
                        <a:t>, </a:t>
                      </a:r>
                      <a:r>
                        <a:rPr lang="en-GB" dirty="0" err="1" smtClean="0"/>
                        <a:t>wh</a:t>
                      </a:r>
                      <a:r>
                        <a:rPr lang="en-GB" dirty="0" smtClean="0"/>
                        <a:t>,</a:t>
                      </a:r>
                      <a:r>
                        <a:rPr lang="en-GB" baseline="0" dirty="0" smtClean="0"/>
                        <a:t> ng, </a:t>
                      </a:r>
                      <a:r>
                        <a:rPr lang="en-GB" baseline="0" dirty="0" err="1" smtClean="0"/>
                        <a:t>qu</a:t>
                      </a:r>
                      <a:endParaRPr lang="en-GB" dirty="0" smtClean="0"/>
                    </a:p>
                  </a:txBody>
                  <a:tcPr/>
                </a:tc>
                <a:extLst>
                  <a:ext uri="{0D108BD9-81ED-4DB2-BD59-A6C34878D82A}">
                    <a16:rowId xmlns:a16="http://schemas.microsoft.com/office/drawing/2014/main" val="3395476789"/>
                  </a:ext>
                </a:extLst>
              </a:tr>
            </a:tbl>
          </a:graphicData>
        </a:graphic>
      </p:graphicFrame>
      <p:sp>
        <p:nvSpPr>
          <p:cNvPr id="4" name="TextBox 3"/>
          <p:cNvSpPr txBox="1"/>
          <p:nvPr/>
        </p:nvSpPr>
        <p:spPr>
          <a:xfrm>
            <a:off x="1377244" y="880533"/>
            <a:ext cx="5802489" cy="461665"/>
          </a:xfrm>
          <a:prstGeom prst="rect">
            <a:avLst/>
          </a:prstGeom>
          <a:noFill/>
        </p:spPr>
        <p:txBody>
          <a:bodyPr wrap="square" rtlCol="0">
            <a:spAutoFit/>
          </a:bodyPr>
          <a:lstStyle/>
          <a:p>
            <a:r>
              <a:rPr lang="en-GB" sz="2400" dirty="0" smtClean="0"/>
              <a:t>Learning Objective: The Initial Code</a:t>
            </a:r>
            <a:endParaRPr lang="en-GB" sz="2400" dirty="0"/>
          </a:p>
        </p:txBody>
      </p:sp>
    </p:spTree>
    <p:extLst>
      <p:ext uri="{BB962C8B-B14F-4D97-AF65-F5344CB8AC3E}">
        <p14:creationId xmlns:p14="http://schemas.microsoft.com/office/powerpoint/2010/main" val="318234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2039" y="1343378"/>
            <a:ext cx="8634549" cy="2985433"/>
          </a:xfrm>
          <a:prstGeom prst="rect">
            <a:avLst/>
          </a:prstGeom>
          <a:noFill/>
        </p:spPr>
        <p:txBody>
          <a:bodyPr wrap="square" rtlCol="0">
            <a:spAutoFit/>
          </a:bodyPr>
          <a:lstStyle/>
          <a:p>
            <a:r>
              <a:rPr lang="en-GB" sz="2800" dirty="0" smtClean="0"/>
              <a:t>We teach </a:t>
            </a:r>
            <a:r>
              <a:rPr lang="en-GB" sz="2800" dirty="0" smtClean="0">
                <a:solidFill>
                  <a:srgbClr val="FF0000"/>
                </a:solidFill>
              </a:rPr>
              <a:t>word building</a:t>
            </a:r>
            <a:r>
              <a:rPr lang="en-GB" sz="2800" dirty="0" smtClean="0"/>
              <a:t>, </a:t>
            </a:r>
            <a:r>
              <a:rPr lang="en-GB" sz="2800" dirty="0" smtClean="0">
                <a:solidFill>
                  <a:srgbClr val="FF0000"/>
                </a:solidFill>
              </a:rPr>
              <a:t>symbol searching</a:t>
            </a:r>
            <a:r>
              <a:rPr lang="en-GB" sz="2800" dirty="0" smtClean="0"/>
              <a:t>, </a:t>
            </a:r>
            <a:r>
              <a:rPr lang="en-GB" sz="2800" dirty="0" smtClean="0">
                <a:solidFill>
                  <a:srgbClr val="FF0000"/>
                </a:solidFill>
              </a:rPr>
              <a:t>sound swapping </a:t>
            </a:r>
            <a:r>
              <a:rPr lang="en-GB" sz="2800" dirty="0" smtClean="0"/>
              <a:t>and </a:t>
            </a:r>
            <a:r>
              <a:rPr lang="en-GB" sz="2800" dirty="0" smtClean="0">
                <a:solidFill>
                  <a:srgbClr val="FF0000"/>
                </a:solidFill>
              </a:rPr>
              <a:t>practising reading and spelling words </a:t>
            </a:r>
            <a:r>
              <a:rPr lang="en-GB" sz="2800" dirty="0" smtClean="0"/>
              <a:t>as we introduce all the single letter sounds. </a:t>
            </a:r>
          </a:p>
          <a:p>
            <a:endParaRPr lang="en-GB" sz="2800" dirty="0" smtClean="0">
              <a:solidFill>
                <a:srgbClr val="FF0000"/>
              </a:solidFill>
            </a:endParaRPr>
          </a:p>
          <a:p>
            <a:endParaRPr lang="en-GB" sz="2800" dirty="0">
              <a:solidFill>
                <a:srgbClr val="FF0000"/>
              </a:solidFill>
            </a:endParaRPr>
          </a:p>
          <a:p>
            <a:endParaRPr lang="en-GB" sz="2800" dirty="0">
              <a:solidFill>
                <a:srgbClr val="FF0000"/>
              </a:solidFill>
            </a:endParaRPr>
          </a:p>
          <a:p>
            <a:endParaRPr lang="en-GB" sz="2000" dirty="0" smtClean="0"/>
          </a:p>
        </p:txBody>
      </p:sp>
    </p:spTree>
    <p:extLst>
      <p:ext uri="{BB962C8B-B14F-4D97-AF65-F5344CB8AC3E}">
        <p14:creationId xmlns:p14="http://schemas.microsoft.com/office/powerpoint/2010/main" val="97069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9556" y="170388"/>
            <a:ext cx="8150578" cy="6370975"/>
          </a:xfrm>
          <a:prstGeom prst="rect">
            <a:avLst/>
          </a:prstGeom>
        </p:spPr>
        <p:txBody>
          <a:bodyPr wrap="square">
            <a:spAutoFit/>
          </a:bodyPr>
          <a:lstStyle/>
          <a:p>
            <a:r>
              <a:rPr lang="en-GB" sz="2400" dirty="0"/>
              <a:t>We then move on to introduce </a:t>
            </a:r>
            <a:r>
              <a:rPr lang="en-GB" sz="2400" dirty="0" err="1"/>
              <a:t>vcc</a:t>
            </a:r>
            <a:r>
              <a:rPr lang="en-GB" sz="2400" dirty="0"/>
              <a:t>/ </a:t>
            </a:r>
            <a:r>
              <a:rPr lang="en-GB" sz="2400" dirty="0" err="1"/>
              <a:t>cvcc</a:t>
            </a:r>
            <a:r>
              <a:rPr lang="en-GB" sz="2400" dirty="0"/>
              <a:t>/ </a:t>
            </a:r>
            <a:r>
              <a:rPr lang="en-GB" sz="2400" dirty="0" err="1"/>
              <a:t>ccvc</a:t>
            </a:r>
            <a:r>
              <a:rPr lang="en-GB" sz="2400" dirty="0"/>
              <a:t>/ </a:t>
            </a:r>
            <a:r>
              <a:rPr lang="en-GB" sz="2400" dirty="0" err="1"/>
              <a:t>ccvcc</a:t>
            </a:r>
            <a:r>
              <a:rPr lang="en-GB" sz="2400" dirty="0"/>
              <a:t> words using these sounds.</a:t>
            </a:r>
          </a:p>
          <a:p>
            <a:endParaRPr lang="en-GB" sz="2400" dirty="0"/>
          </a:p>
          <a:p>
            <a:r>
              <a:rPr lang="en-GB" sz="2400" dirty="0"/>
              <a:t>An example of a </a:t>
            </a:r>
            <a:r>
              <a:rPr lang="en-GB" sz="2400" dirty="0" err="1">
                <a:solidFill>
                  <a:srgbClr val="FF0000"/>
                </a:solidFill>
              </a:rPr>
              <a:t>cvcc</a:t>
            </a:r>
            <a:r>
              <a:rPr lang="en-GB" sz="2400" dirty="0"/>
              <a:t> word is-</a:t>
            </a:r>
          </a:p>
          <a:p>
            <a:r>
              <a:rPr lang="en-GB" sz="2400" dirty="0">
                <a:solidFill>
                  <a:srgbClr val="FF0000"/>
                </a:solidFill>
              </a:rPr>
              <a:t>nest or kept</a:t>
            </a:r>
            <a:r>
              <a:rPr lang="en-GB" sz="2400" dirty="0"/>
              <a:t>.</a:t>
            </a:r>
          </a:p>
          <a:p>
            <a:endParaRPr lang="en-GB" sz="2400" dirty="0"/>
          </a:p>
          <a:p>
            <a:r>
              <a:rPr lang="en-GB" sz="2400" dirty="0"/>
              <a:t>Children can find it difficult to segment 2 consonants when they are together. For example when they write </a:t>
            </a:r>
            <a:r>
              <a:rPr lang="en-GB" sz="2400" dirty="0">
                <a:solidFill>
                  <a:srgbClr val="FF0000"/>
                </a:solidFill>
              </a:rPr>
              <a:t>nest</a:t>
            </a:r>
            <a:r>
              <a:rPr lang="en-GB" sz="2400" dirty="0"/>
              <a:t> they may write </a:t>
            </a:r>
            <a:r>
              <a:rPr lang="en-GB" sz="2400" dirty="0">
                <a:solidFill>
                  <a:srgbClr val="FF0000"/>
                </a:solidFill>
              </a:rPr>
              <a:t>net</a:t>
            </a:r>
            <a:r>
              <a:rPr lang="en-GB" sz="2400" dirty="0"/>
              <a:t>.</a:t>
            </a:r>
          </a:p>
          <a:p>
            <a:endParaRPr lang="en-GB" sz="2400" dirty="0"/>
          </a:p>
          <a:p>
            <a:r>
              <a:rPr lang="en-GB" sz="2400" dirty="0"/>
              <a:t>It then gets a bit more complex with longer</a:t>
            </a:r>
            <a:r>
              <a:rPr lang="en-GB" sz="2400" dirty="0">
                <a:solidFill>
                  <a:srgbClr val="FF0000"/>
                </a:solidFill>
              </a:rPr>
              <a:t> </a:t>
            </a:r>
            <a:r>
              <a:rPr lang="en-GB" sz="2400" dirty="0" err="1">
                <a:solidFill>
                  <a:srgbClr val="FF0000"/>
                </a:solidFill>
              </a:rPr>
              <a:t>ccvcc</a:t>
            </a:r>
            <a:r>
              <a:rPr lang="en-GB" sz="2400" dirty="0">
                <a:solidFill>
                  <a:srgbClr val="FF0000"/>
                </a:solidFill>
              </a:rPr>
              <a:t> </a:t>
            </a:r>
            <a:r>
              <a:rPr lang="en-GB" sz="2400" dirty="0"/>
              <a:t>or </a:t>
            </a:r>
            <a:r>
              <a:rPr lang="en-GB" sz="2400" dirty="0" err="1">
                <a:solidFill>
                  <a:srgbClr val="FF0000"/>
                </a:solidFill>
              </a:rPr>
              <a:t>cccvc</a:t>
            </a:r>
            <a:r>
              <a:rPr lang="en-GB" sz="2400" dirty="0"/>
              <a:t> words like</a:t>
            </a:r>
          </a:p>
          <a:p>
            <a:r>
              <a:rPr lang="en-GB" sz="2400" dirty="0">
                <a:solidFill>
                  <a:srgbClr val="FF0000"/>
                </a:solidFill>
              </a:rPr>
              <a:t>plank or strip</a:t>
            </a:r>
            <a:r>
              <a:rPr lang="en-GB" sz="2400" dirty="0"/>
              <a:t>.</a:t>
            </a:r>
          </a:p>
          <a:p>
            <a:endParaRPr lang="en-GB" sz="2400" dirty="0"/>
          </a:p>
          <a:p>
            <a:r>
              <a:rPr lang="en-GB" sz="2400" dirty="0"/>
              <a:t>We would go back to using the lines on the board and gesturing to show the order of the sounds and how the word is broken down.</a:t>
            </a:r>
          </a:p>
        </p:txBody>
      </p:sp>
    </p:spTree>
    <p:extLst>
      <p:ext uri="{BB962C8B-B14F-4D97-AF65-F5344CB8AC3E}">
        <p14:creationId xmlns:p14="http://schemas.microsoft.com/office/powerpoint/2010/main" val="3185736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8194" y="130629"/>
            <a:ext cx="8464732" cy="6432530"/>
          </a:xfrm>
          <a:prstGeom prst="rect">
            <a:avLst/>
          </a:prstGeom>
          <a:noFill/>
        </p:spPr>
        <p:txBody>
          <a:bodyPr wrap="square" rtlCol="0">
            <a:spAutoFit/>
          </a:bodyPr>
          <a:lstStyle/>
          <a:p>
            <a:r>
              <a:rPr lang="en-GB" sz="2400" dirty="0" smtClean="0"/>
              <a:t>We introduce that some spellings are written with a </a:t>
            </a:r>
            <a:r>
              <a:rPr lang="en-GB" sz="2400" dirty="0" smtClean="0">
                <a:solidFill>
                  <a:srgbClr val="FF0000"/>
                </a:solidFill>
              </a:rPr>
              <a:t>double consonant. </a:t>
            </a:r>
            <a:r>
              <a:rPr lang="en-GB" sz="2400" dirty="0" smtClean="0"/>
              <a:t>These are-</a:t>
            </a:r>
          </a:p>
          <a:p>
            <a:r>
              <a:rPr lang="en-GB" sz="2400" dirty="0" err="1"/>
              <a:t>f</a:t>
            </a:r>
            <a:r>
              <a:rPr lang="en-GB" sz="2400" dirty="0" err="1" smtClean="0"/>
              <a:t>f</a:t>
            </a:r>
            <a:r>
              <a:rPr lang="en-GB" sz="2400" dirty="0" smtClean="0"/>
              <a:t>, </a:t>
            </a:r>
            <a:r>
              <a:rPr lang="en-GB" sz="2400" dirty="0" err="1" smtClean="0"/>
              <a:t>ll</a:t>
            </a:r>
            <a:r>
              <a:rPr lang="en-GB" sz="2400" dirty="0" smtClean="0"/>
              <a:t>, </a:t>
            </a:r>
            <a:r>
              <a:rPr lang="en-GB" sz="2400" dirty="0" err="1" smtClean="0"/>
              <a:t>ss</a:t>
            </a:r>
            <a:r>
              <a:rPr lang="en-GB" sz="2400" dirty="0" smtClean="0"/>
              <a:t>, </a:t>
            </a:r>
            <a:r>
              <a:rPr lang="en-GB" sz="2400" dirty="0" err="1" smtClean="0"/>
              <a:t>zz</a:t>
            </a:r>
            <a:r>
              <a:rPr lang="en-GB" sz="2400" dirty="0" smtClean="0"/>
              <a:t>. Again we practise these in the context of whole words, using word building and sound swapping games.</a:t>
            </a:r>
            <a:endParaRPr lang="en-GB" sz="2400" dirty="0"/>
          </a:p>
          <a:p>
            <a:endParaRPr lang="en-GB" sz="2400" dirty="0" smtClean="0"/>
          </a:p>
          <a:p>
            <a:r>
              <a:rPr lang="en-GB" sz="2400" dirty="0" smtClean="0"/>
              <a:t>We then go on to </a:t>
            </a:r>
            <a:r>
              <a:rPr lang="en-GB" sz="2400" dirty="0" smtClean="0">
                <a:solidFill>
                  <a:srgbClr val="FF0000"/>
                </a:solidFill>
              </a:rPr>
              <a:t>word building, sound swapping and reading and writing words</a:t>
            </a:r>
            <a:r>
              <a:rPr lang="en-GB" sz="2400" dirty="0" smtClean="0"/>
              <a:t> with </a:t>
            </a:r>
            <a:r>
              <a:rPr lang="en-GB" sz="2400" dirty="0" smtClean="0">
                <a:solidFill>
                  <a:srgbClr val="FF0000"/>
                </a:solidFill>
              </a:rPr>
              <a:t>digraphs</a:t>
            </a:r>
            <a:r>
              <a:rPr lang="en-GB" sz="2400" dirty="0" smtClean="0"/>
              <a:t>.</a:t>
            </a:r>
          </a:p>
          <a:p>
            <a:endParaRPr lang="en-GB" sz="2400" dirty="0"/>
          </a:p>
          <a:p>
            <a:r>
              <a:rPr lang="en-GB" sz="2400" dirty="0" smtClean="0"/>
              <a:t>A digraph is a sound represented by 2 letters.</a:t>
            </a:r>
          </a:p>
          <a:p>
            <a:r>
              <a:rPr lang="en-GB" sz="2400" dirty="0" smtClean="0"/>
              <a:t>The digraphs we introduce are-</a:t>
            </a:r>
          </a:p>
          <a:p>
            <a:endParaRPr lang="en-GB" sz="2400" dirty="0"/>
          </a:p>
          <a:p>
            <a:r>
              <a:rPr lang="en-GB" sz="2400" dirty="0" err="1">
                <a:solidFill>
                  <a:srgbClr val="FF0000"/>
                </a:solidFill>
              </a:rPr>
              <a:t>s</a:t>
            </a:r>
            <a:r>
              <a:rPr lang="en-GB" sz="2400" dirty="0" err="1" smtClean="0">
                <a:solidFill>
                  <a:srgbClr val="FF0000"/>
                </a:solidFill>
              </a:rPr>
              <a:t>h</a:t>
            </a:r>
            <a:r>
              <a:rPr lang="en-GB" sz="2400" dirty="0" smtClean="0">
                <a:solidFill>
                  <a:srgbClr val="FF0000"/>
                </a:solidFill>
              </a:rPr>
              <a:t>, </a:t>
            </a:r>
            <a:r>
              <a:rPr lang="en-GB" sz="2400" dirty="0" err="1" smtClean="0">
                <a:solidFill>
                  <a:srgbClr val="FF0000"/>
                </a:solidFill>
              </a:rPr>
              <a:t>ch</a:t>
            </a:r>
            <a:r>
              <a:rPr lang="en-GB" sz="2400" dirty="0" smtClean="0">
                <a:solidFill>
                  <a:srgbClr val="FF0000"/>
                </a:solidFill>
              </a:rPr>
              <a:t>, </a:t>
            </a:r>
            <a:r>
              <a:rPr lang="en-GB" sz="2400" dirty="0" err="1" smtClean="0">
                <a:solidFill>
                  <a:srgbClr val="FF0000"/>
                </a:solidFill>
              </a:rPr>
              <a:t>th</a:t>
            </a:r>
            <a:r>
              <a:rPr lang="en-GB" sz="2400" dirty="0" smtClean="0">
                <a:solidFill>
                  <a:srgbClr val="FF0000"/>
                </a:solidFill>
              </a:rPr>
              <a:t>, </a:t>
            </a:r>
            <a:r>
              <a:rPr lang="en-GB" sz="2400" dirty="0" err="1" smtClean="0">
                <a:solidFill>
                  <a:srgbClr val="FF0000"/>
                </a:solidFill>
              </a:rPr>
              <a:t>ck</a:t>
            </a:r>
            <a:r>
              <a:rPr lang="en-GB" sz="2400" dirty="0" smtClean="0">
                <a:solidFill>
                  <a:srgbClr val="FF0000"/>
                </a:solidFill>
              </a:rPr>
              <a:t>, </a:t>
            </a:r>
            <a:r>
              <a:rPr lang="en-GB" sz="2400" dirty="0" err="1" smtClean="0">
                <a:solidFill>
                  <a:srgbClr val="FF0000"/>
                </a:solidFill>
              </a:rPr>
              <a:t>wh</a:t>
            </a:r>
            <a:r>
              <a:rPr lang="en-GB" sz="2400" dirty="0" smtClean="0">
                <a:solidFill>
                  <a:srgbClr val="FF0000"/>
                </a:solidFill>
              </a:rPr>
              <a:t>, ng</a:t>
            </a:r>
            <a:r>
              <a:rPr lang="en-GB" sz="2400" dirty="0" smtClean="0"/>
              <a:t>.</a:t>
            </a:r>
          </a:p>
          <a:p>
            <a:endParaRPr lang="en-GB" sz="2400" dirty="0"/>
          </a:p>
          <a:p>
            <a:r>
              <a:rPr lang="en-GB" sz="2400" dirty="0" smtClean="0"/>
              <a:t>We also introduce that some spellings are written with 2 different letters-</a:t>
            </a:r>
          </a:p>
          <a:p>
            <a:r>
              <a:rPr lang="en-GB" sz="2400" dirty="0" smtClean="0"/>
              <a:t>q and u represent k and w.</a:t>
            </a:r>
            <a:endParaRPr lang="en-GB" sz="2400" dirty="0"/>
          </a:p>
        </p:txBody>
      </p:sp>
    </p:spTree>
    <p:extLst>
      <p:ext uri="{BB962C8B-B14F-4D97-AF65-F5344CB8AC3E}">
        <p14:creationId xmlns:p14="http://schemas.microsoft.com/office/powerpoint/2010/main" val="4752644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196</TotalTime>
  <Words>966</Words>
  <Application>Microsoft Office PowerPoint</Application>
  <PresentationFormat>Widescreen</PresentationFormat>
  <Paragraphs>133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Comic Sans MS</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Michica</dc:creator>
  <cp:lastModifiedBy>Bronwen Ferber</cp:lastModifiedBy>
  <cp:revision>21</cp:revision>
  <cp:lastPrinted>2021-11-03T11:14:15Z</cp:lastPrinted>
  <dcterms:created xsi:type="dcterms:W3CDTF">2021-10-12T09:00:12Z</dcterms:created>
  <dcterms:modified xsi:type="dcterms:W3CDTF">2023-09-20T11:35:28Z</dcterms:modified>
</cp:coreProperties>
</file>