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9" r:id="rId4"/>
    <p:sldId id="267" r:id="rId5"/>
    <p:sldId id="264" r:id="rId6"/>
    <p:sldId id="265" r:id="rId7"/>
    <p:sldId id="266" r:id="rId8"/>
    <p:sldId id="268" r:id="rId9"/>
    <p:sldId id="260" r:id="rId10"/>
    <p:sldId id="269" r:id="rId11"/>
    <p:sldId id="261" r:id="rId12"/>
    <p:sldId id="262" r:id="rId13"/>
    <p:sldId id="271" r:id="rId14"/>
    <p:sldId id="263"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9" d="100"/>
          <a:sy n="69" d="100"/>
        </p:scale>
        <p:origin x="7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E5A3D-CC2D-4B61-80B3-254376189A0A}" type="datetimeFigureOut">
              <a:rPr lang="en-GB" smtClean="0"/>
              <a:t>22/11/2019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718A6-4BAD-4CDD-86E7-C4D07BA361E3}" type="slidenum">
              <a:rPr lang="en-GB" smtClean="0"/>
              <a:t>‹#›</a:t>
            </a:fld>
            <a:endParaRPr lang="en-GB"/>
          </a:p>
        </p:txBody>
      </p:sp>
    </p:spTree>
    <p:extLst>
      <p:ext uri="{BB962C8B-B14F-4D97-AF65-F5344CB8AC3E}">
        <p14:creationId xmlns:p14="http://schemas.microsoft.com/office/powerpoint/2010/main" val="111408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1</a:t>
            </a:fld>
            <a:endParaRPr lang="en-GB"/>
          </a:p>
        </p:txBody>
      </p:sp>
    </p:spTree>
    <p:extLst>
      <p:ext uri="{BB962C8B-B14F-4D97-AF65-F5344CB8AC3E}">
        <p14:creationId xmlns:p14="http://schemas.microsoft.com/office/powerpoint/2010/main" val="1114424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10</a:t>
            </a:fld>
            <a:endParaRPr lang="en-GB"/>
          </a:p>
        </p:txBody>
      </p:sp>
    </p:spTree>
    <p:extLst>
      <p:ext uri="{BB962C8B-B14F-4D97-AF65-F5344CB8AC3E}">
        <p14:creationId xmlns:p14="http://schemas.microsoft.com/office/powerpoint/2010/main" val="1821823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JANINE</a:t>
            </a:r>
          </a:p>
        </p:txBody>
      </p:sp>
      <p:sp>
        <p:nvSpPr>
          <p:cNvPr id="4" name="Slide Number Placeholder 3"/>
          <p:cNvSpPr>
            <a:spLocks noGrp="1"/>
          </p:cNvSpPr>
          <p:nvPr>
            <p:ph type="sldNum" sz="quarter" idx="10"/>
          </p:nvPr>
        </p:nvSpPr>
        <p:spPr/>
        <p:txBody>
          <a:bodyPr/>
          <a:lstStyle/>
          <a:p>
            <a:fld id="{6B6718A6-4BAD-4CDD-86E7-C4D07BA361E3}" type="slidenum">
              <a:rPr lang="en-GB" smtClean="0"/>
              <a:t>11</a:t>
            </a:fld>
            <a:endParaRPr lang="en-GB"/>
          </a:p>
        </p:txBody>
      </p:sp>
    </p:spTree>
    <p:extLst>
      <p:ext uri="{BB962C8B-B14F-4D97-AF65-F5344CB8AC3E}">
        <p14:creationId xmlns:p14="http://schemas.microsoft.com/office/powerpoint/2010/main" val="8942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JANINE</a:t>
            </a:r>
          </a:p>
        </p:txBody>
      </p:sp>
      <p:sp>
        <p:nvSpPr>
          <p:cNvPr id="4" name="Slide Number Placeholder 3"/>
          <p:cNvSpPr>
            <a:spLocks noGrp="1"/>
          </p:cNvSpPr>
          <p:nvPr>
            <p:ph type="sldNum" sz="quarter" idx="10"/>
          </p:nvPr>
        </p:nvSpPr>
        <p:spPr/>
        <p:txBody>
          <a:bodyPr/>
          <a:lstStyle/>
          <a:p>
            <a:fld id="{6B6718A6-4BAD-4CDD-86E7-C4D07BA361E3}" type="slidenum">
              <a:rPr lang="en-GB" smtClean="0"/>
              <a:t>12</a:t>
            </a:fld>
            <a:endParaRPr lang="en-GB"/>
          </a:p>
        </p:txBody>
      </p:sp>
    </p:spTree>
    <p:extLst>
      <p:ext uri="{BB962C8B-B14F-4D97-AF65-F5344CB8AC3E}">
        <p14:creationId xmlns:p14="http://schemas.microsoft.com/office/powerpoint/2010/main" val="179657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JANINE</a:t>
            </a:r>
          </a:p>
        </p:txBody>
      </p:sp>
      <p:sp>
        <p:nvSpPr>
          <p:cNvPr id="4" name="Slide Number Placeholder 3"/>
          <p:cNvSpPr>
            <a:spLocks noGrp="1"/>
          </p:cNvSpPr>
          <p:nvPr>
            <p:ph type="sldNum" sz="quarter" idx="10"/>
          </p:nvPr>
        </p:nvSpPr>
        <p:spPr/>
        <p:txBody>
          <a:bodyPr/>
          <a:lstStyle/>
          <a:p>
            <a:fld id="{6B6718A6-4BAD-4CDD-86E7-C4D07BA361E3}" type="slidenum">
              <a:rPr lang="en-GB" smtClean="0"/>
              <a:t>13</a:t>
            </a:fld>
            <a:endParaRPr lang="en-GB"/>
          </a:p>
        </p:txBody>
      </p:sp>
    </p:spTree>
    <p:extLst>
      <p:ext uri="{BB962C8B-B14F-4D97-AF65-F5344CB8AC3E}">
        <p14:creationId xmlns:p14="http://schemas.microsoft.com/office/powerpoint/2010/main" val="179782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14</a:t>
            </a:fld>
            <a:endParaRPr lang="en-GB"/>
          </a:p>
        </p:txBody>
      </p:sp>
    </p:spTree>
    <p:extLst>
      <p:ext uri="{BB962C8B-B14F-4D97-AF65-F5344CB8AC3E}">
        <p14:creationId xmlns:p14="http://schemas.microsoft.com/office/powerpoint/2010/main" val="372174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15</a:t>
            </a:fld>
            <a:endParaRPr lang="en-GB"/>
          </a:p>
        </p:txBody>
      </p:sp>
    </p:spTree>
    <p:extLst>
      <p:ext uri="{BB962C8B-B14F-4D97-AF65-F5344CB8AC3E}">
        <p14:creationId xmlns:p14="http://schemas.microsoft.com/office/powerpoint/2010/main" val="298949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16</a:t>
            </a:fld>
            <a:endParaRPr lang="en-GB"/>
          </a:p>
        </p:txBody>
      </p:sp>
    </p:spTree>
    <p:extLst>
      <p:ext uri="{BB962C8B-B14F-4D97-AF65-F5344CB8AC3E}">
        <p14:creationId xmlns:p14="http://schemas.microsoft.com/office/powerpoint/2010/main" val="367494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2</a:t>
            </a:fld>
            <a:endParaRPr lang="en-GB"/>
          </a:p>
        </p:txBody>
      </p:sp>
    </p:spTree>
    <p:extLst>
      <p:ext uri="{BB962C8B-B14F-4D97-AF65-F5344CB8AC3E}">
        <p14:creationId xmlns:p14="http://schemas.microsoft.com/office/powerpoint/2010/main" val="364152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3</a:t>
            </a:fld>
            <a:endParaRPr lang="en-GB"/>
          </a:p>
        </p:txBody>
      </p:sp>
    </p:spTree>
    <p:extLst>
      <p:ext uri="{BB962C8B-B14F-4D97-AF65-F5344CB8AC3E}">
        <p14:creationId xmlns:p14="http://schemas.microsoft.com/office/powerpoint/2010/main" val="141817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JANINE</a:t>
            </a:r>
          </a:p>
        </p:txBody>
      </p:sp>
      <p:sp>
        <p:nvSpPr>
          <p:cNvPr id="4" name="Slide Number Placeholder 3"/>
          <p:cNvSpPr>
            <a:spLocks noGrp="1"/>
          </p:cNvSpPr>
          <p:nvPr>
            <p:ph type="sldNum" sz="quarter" idx="10"/>
          </p:nvPr>
        </p:nvSpPr>
        <p:spPr/>
        <p:txBody>
          <a:bodyPr/>
          <a:lstStyle/>
          <a:p>
            <a:fld id="{6B6718A6-4BAD-4CDD-86E7-C4D07BA361E3}" type="slidenum">
              <a:rPr lang="en-GB" smtClean="0"/>
              <a:t>4</a:t>
            </a:fld>
            <a:endParaRPr lang="en-GB"/>
          </a:p>
        </p:txBody>
      </p:sp>
    </p:spTree>
    <p:extLst>
      <p:ext uri="{BB962C8B-B14F-4D97-AF65-F5344CB8AC3E}">
        <p14:creationId xmlns:p14="http://schemas.microsoft.com/office/powerpoint/2010/main" val="235880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JANINE</a:t>
            </a:r>
          </a:p>
        </p:txBody>
      </p:sp>
      <p:sp>
        <p:nvSpPr>
          <p:cNvPr id="4" name="Slide Number Placeholder 3"/>
          <p:cNvSpPr>
            <a:spLocks noGrp="1"/>
          </p:cNvSpPr>
          <p:nvPr>
            <p:ph type="sldNum" sz="quarter" idx="10"/>
          </p:nvPr>
        </p:nvSpPr>
        <p:spPr/>
        <p:txBody>
          <a:bodyPr/>
          <a:lstStyle/>
          <a:p>
            <a:fld id="{6B6718A6-4BAD-4CDD-86E7-C4D07BA361E3}" type="slidenum">
              <a:rPr lang="en-GB" smtClean="0"/>
              <a:t>5</a:t>
            </a:fld>
            <a:endParaRPr lang="en-GB"/>
          </a:p>
        </p:txBody>
      </p:sp>
    </p:spTree>
    <p:extLst>
      <p:ext uri="{BB962C8B-B14F-4D97-AF65-F5344CB8AC3E}">
        <p14:creationId xmlns:p14="http://schemas.microsoft.com/office/powerpoint/2010/main" val="166418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JANINE</a:t>
            </a:r>
          </a:p>
        </p:txBody>
      </p:sp>
      <p:sp>
        <p:nvSpPr>
          <p:cNvPr id="4" name="Slide Number Placeholder 3"/>
          <p:cNvSpPr>
            <a:spLocks noGrp="1"/>
          </p:cNvSpPr>
          <p:nvPr>
            <p:ph type="sldNum" sz="quarter" idx="10"/>
          </p:nvPr>
        </p:nvSpPr>
        <p:spPr/>
        <p:txBody>
          <a:bodyPr/>
          <a:lstStyle/>
          <a:p>
            <a:fld id="{6B6718A6-4BAD-4CDD-86E7-C4D07BA361E3}" type="slidenum">
              <a:rPr lang="en-GB" smtClean="0"/>
              <a:t>6</a:t>
            </a:fld>
            <a:endParaRPr lang="en-GB"/>
          </a:p>
        </p:txBody>
      </p:sp>
    </p:spTree>
    <p:extLst>
      <p:ext uri="{BB962C8B-B14F-4D97-AF65-F5344CB8AC3E}">
        <p14:creationId xmlns:p14="http://schemas.microsoft.com/office/powerpoint/2010/main" val="319184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7</a:t>
            </a:fld>
            <a:endParaRPr lang="en-GB"/>
          </a:p>
        </p:txBody>
      </p:sp>
    </p:spTree>
    <p:extLst>
      <p:ext uri="{BB962C8B-B14F-4D97-AF65-F5344CB8AC3E}">
        <p14:creationId xmlns:p14="http://schemas.microsoft.com/office/powerpoint/2010/main" val="208792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8</a:t>
            </a:fld>
            <a:endParaRPr lang="en-GB"/>
          </a:p>
        </p:txBody>
      </p:sp>
    </p:spTree>
    <p:extLst>
      <p:ext uri="{BB962C8B-B14F-4D97-AF65-F5344CB8AC3E}">
        <p14:creationId xmlns:p14="http://schemas.microsoft.com/office/powerpoint/2010/main" val="9239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6B6718A6-4BAD-4CDD-86E7-C4D07BA361E3}" type="slidenum">
              <a:rPr lang="en-GB" smtClean="0"/>
              <a:t>9</a:t>
            </a:fld>
            <a:endParaRPr lang="en-GB"/>
          </a:p>
        </p:txBody>
      </p:sp>
    </p:spTree>
    <p:extLst>
      <p:ext uri="{BB962C8B-B14F-4D97-AF65-F5344CB8AC3E}">
        <p14:creationId xmlns:p14="http://schemas.microsoft.com/office/powerpoint/2010/main" val="134074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BEF3C7-5F0C-49B5-960D-7FB6F35FB752}"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236462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BEF3C7-5F0C-49B5-960D-7FB6F35FB752}"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155179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BEF3C7-5F0C-49B5-960D-7FB6F35FB752}"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417834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BEF3C7-5F0C-49B5-960D-7FB6F35FB752}"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131534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EF3C7-5F0C-49B5-960D-7FB6F35FB752}"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5511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BEF3C7-5F0C-49B5-960D-7FB6F35FB752}"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28456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BEF3C7-5F0C-49B5-960D-7FB6F35FB752}" type="datetimeFigureOut">
              <a:rPr lang="en-GB" smtClean="0"/>
              <a:t>22/11/2019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182077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BEF3C7-5F0C-49B5-960D-7FB6F35FB752}" type="datetimeFigureOut">
              <a:rPr lang="en-GB" smtClean="0"/>
              <a:t>22/11/2019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21322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EF3C7-5F0C-49B5-960D-7FB6F35FB752}" type="datetimeFigureOut">
              <a:rPr lang="en-GB" smtClean="0"/>
              <a:t>22/11/2019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410215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EF3C7-5F0C-49B5-960D-7FB6F35FB752}"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408667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EF3C7-5F0C-49B5-960D-7FB6F35FB752}"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66DF2-9597-413E-9313-EE05A87DEFD5}" type="slidenum">
              <a:rPr lang="en-GB" smtClean="0"/>
              <a:t>‹#›</a:t>
            </a:fld>
            <a:endParaRPr lang="en-GB"/>
          </a:p>
        </p:txBody>
      </p:sp>
    </p:spTree>
    <p:extLst>
      <p:ext uri="{BB962C8B-B14F-4D97-AF65-F5344CB8AC3E}">
        <p14:creationId xmlns:p14="http://schemas.microsoft.com/office/powerpoint/2010/main" val="119376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BEF3C7-5F0C-49B5-960D-7FB6F35FB752}" type="datetimeFigureOut">
              <a:rPr lang="en-GB" smtClean="0"/>
              <a:t>22/11/2019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66DF2-9597-413E-9313-EE05A87DEFD5}" type="slidenum">
              <a:rPr lang="en-GB" smtClean="0"/>
              <a:t>‹#›</a:t>
            </a:fld>
            <a:endParaRPr lang="en-GB"/>
          </a:p>
        </p:txBody>
      </p:sp>
    </p:spTree>
    <p:extLst>
      <p:ext uri="{BB962C8B-B14F-4D97-AF65-F5344CB8AC3E}">
        <p14:creationId xmlns:p14="http://schemas.microsoft.com/office/powerpoint/2010/main" val="365511393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7vfMkqBqYs4"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bbc.co.uk/iplayer/episode/b08d61cv/numberblocks-series-1-fou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resources/4941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0575" y="1784565"/>
            <a:ext cx="4716689" cy="2308324"/>
          </a:xfrm>
          <a:prstGeom prst="rect">
            <a:avLst/>
          </a:prstGeom>
          <a:noFill/>
        </p:spPr>
        <p:txBody>
          <a:bodyPr wrap="square" rtlCol="0">
            <a:spAutoFit/>
          </a:bodyPr>
          <a:lstStyle/>
          <a:p>
            <a:pPr algn="ctr"/>
            <a:r>
              <a:rPr lang="en-GB" sz="7200" dirty="0"/>
              <a:t>Maths in the EYFS.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59" y="4365104"/>
            <a:ext cx="3641960" cy="20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mage result for CHILD DOING MA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77003"/>
            <a:ext cx="2752328" cy="206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021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0688"/>
            <a:ext cx="792088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226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03280"/>
            <a:ext cx="8280920" cy="7786747"/>
          </a:xfrm>
          <a:prstGeom prst="rect">
            <a:avLst/>
          </a:prstGeom>
          <a:noFill/>
        </p:spPr>
        <p:txBody>
          <a:bodyPr wrap="square" rtlCol="0">
            <a:spAutoFit/>
          </a:bodyPr>
          <a:lstStyle/>
          <a:p>
            <a:r>
              <a:rPr lang="en-GB" sz="2000" dirty="0"/>
              <a:t>A key technique we use to develop mastery of a mathematical concept is to encourage the children to use talk and play to work through a problem.</a:t>
            </a:r>
          </a:p>
          <a:p>
            <a:endParaRPr lang="en-GB" sz="2000" dirty="0"/>
          </a:p>
          <a:p>
            <a:r>
              <a:rPr lang="en-GB" sz="2000" dirty="0"/>
              <a:t>In this video you will see the children develop the following skills…</a:t>
            </a:r>
          </a:p>
          <a:p>
            <a:endParaRPr lang="en-GB" sz="2000" dirty="0"/>
          </a:p>
          <a:p>
            <a:r>
              <a:rPr lang="en-GB" sz="2800" dirty="0">
                <a:solidFill>
                  <a:srgbClr val="FF0000"/>
                </a:solidFill>
              </a:rPr>
              <a:t>Questioning</a:t>
            </a:r>
          </a:p>
          <a:p>
            <a:endParaRPr lang="en-GB" sz="2800" dirty="0">
              <a:solidFill>
                <a:srgbClr val="FF0000"/>
              </a:solidFill>
            </a:endParaRPr>
          </a:p>
          <a:p>
            <a:r>
              <a:rPr lang="en-GB" sz="2800" dirty="0">
                <a:solidFill>
                  <a:srgbClr val="FF0000"/>
                </a:solidFill>
              </a:rPr>
              <a:t>Reasoning</a:t>
            </a:r>
          </a:p>
          <a:p>
            <a:endParaRPr lang="en-GB" sz="2800" dirty="0">
              <a:solidFill>
                <a:srgbClr val="FF0000"/>
              </a:solidFill>
            </a:endParaRPr>
          </a:p>
          <a:p>
            <a:r>
              <a:rPr lang="en-GB" sz="2800" dirty="0">
                <a:solidFill>
                  <a:srgbClr val="FF0000"/>
                </a:solidFill>
              </a:rPr>
              <a:t>Explaining</a:t>
            </a:r>
          </a:p>
          <a:p>
            <a:endParaRPr lang="en-GB" sz="2800" dirty="0">
              <a:solidFill>
                <a:srgbClr val="FF0000"/>
              </a:solidFill>
            </a:endParaRPr>
          </a:p>
          <a:p>
            <a:r>
              <a:rPr lang="en-GB" sz="2800" dirty="0">
                <a:solidFill>
                  <a:srgbClr val="FF0000"/>
                </a:solidFill>
              </a:rPr>
              <a:t>Collaborating</a:t>
            </a:r>
          </a:p>
          <a:p>
            <a:endParaRPr lang="en-GB" sz="2000" dirty="0"/>
          </a:p>
          <a:p>
            <a:endParaRPr lang="en-GB" sz="2000" dirty="0"/>
          </a:p>
          <a:p>
            <a:r>
              <a:rPr lang="en-GB" sz="2000" dirty="0"/>
              <a:t>Can you spot all of these skills in </a:t>
            </a:r>
            <a:r>
              <a:rPr lang="en-GB" sz="2000" dirty="0" smtClean="0"/>
              <a:t>practise</a:t>
            </a:r>
            <a:r>
              <a:rPr lang="en-GB" sz="2000" dirty="0"/>
              <a:t>?</a:t>
            </a:r>
          </a:p>
          <a:p>
            <a:endParaRPr lang="en-GB" dirty="0"/>
          </a:p>
          <a:p>
            <a:endParaRPr lang="en-GB" dirty="0"/>
          </a:p>
          <a:p>
            <a:r>
              <a:rPr lang="en-GB" dirty="0">
                <a:hlinkClick r:id="rId3"/>
              </a:rPr>
              <a:t>https://www.youtube.com/watch?v=7vfMkqBqYs4</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95107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45071"/>
            <a:ext cx="8280920" cy="3139321"/>
          </a:xfrm>
          <a:prstGeom prst="rect">
            <a:avLst/>
          </a:prstGeom>
          <a:noFill/>
        </p:spPr>
        <p:txBody>
          <a:bodyPr wrap="square" rtlCol="0">
            <a:spAutoFit/>
          </a:bodyPr>
          <a:lstStyle/>
          <a:p>
            <a:r>
              <a:rPr lang="en-GB" dirty="0"/>
              <a:t>We will also encourage children to learn through play independently.</a:t>
            </a:r>
          </a:p>
          <a:p>
            <a:endParaRPr lang="en-GB" dirty="0"/>
          </a:p>
          <a:p>
            <a:r>
              <a:rPr lang="en-GB" dirty="0"/>
              <a:t>For example when we are learning about 1 more, we may play bus stops when we have the bikes out. When we are playing with the children we will ask them to stop off at bus stops and let 1 more child on.</a:t>
            </a:r>
          </a:p>
          <a:p>
            <a:endParaRPr lang="en-GB" dirty="0"/>
          </a:p>
          <a:p>
            <a:r>
              <a:rPr lang="en-GB" dirty="0"/>
              <a:t>Or we may use construction toys like blocks or </a:t>
            </a:r>
            <a:r>
              <a:rPr lang="en-GB" dirty="0" err="1"/>
              <a:t>lego</a:t>
            </a:r>
            <a:r>
              <a:rPr lang="en-GB" dirty="0"/>
              <a:t> to make different kinds of staircases. While we are playing we might say, the next tower needs one more to complete the staircase.</a:t>
            </a:r>
          </a:p>
          <a:p>
            <a:endParaRPr lang="en-GB" dirty="0"/>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60" y="3630711"/>
            <a:ext cx="3538172" cy="259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802" y="3630711"/>
            <a:ext cx="4026089" cy="267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30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126" y="116632"/>
            <a:ext cx="8568952" cy="1754326"/>
          </a:xfrm>
          <a:prstGeom prst="rect">
            <a:avLst/>
          </a:prstGeom>
          <a:noFill/>
        </p:spPr>
        <p:txBody>
          <a:bodyPr wrap="square" rtlCol="0">
            <a:spAutoFit/>
          </a:bodyPr>
          <a:lstStyle/>
          <a:p>
            <a:r>
              <a:rPr lang="en-GB" dirty="0"/>
              <a:t>We teach key concepts of Shape Space and Measure through play.</a:t>
            </a:r>
          </a:p>
          <a:p>
            <a:endParaRPr lang="en-GB" dirty="0"/>
          </a:p>
          <a:p>
            <a:r>
              <a:rPr lang="en-GB" dirty="0"/>
              <a:t>For example, the children may be able remember the names of the </a:t>
            </a:r>
            <a:r>
              <a:rPr lang="en-GB" dirty="0" smtClean="0"/>
              <a:t>3D </a:t>
            </a:r>
            <a:r>
              <a:rPr lang="en-GB" dirty="0"/>
              <a:t>shapes, but we deepen their geometrical understanding of these shapes through concrete experiences.</a:t>
            </a:r>
          </a:p>
          <a:p>
            <a:endParaRPr lang="en-GB" dirty="0"/>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3831025" cy="254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996" y="4149080"/>
            <a:ext cx="421708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4424318"/>
            <a:ext cx="3995936" cy="2308324"/>
          </a:xfrm>
          <a:prstGeom prst="rect">
            <a:avLst/>
          </a:prstGeom>
          <a:noFill/>
        </p:spPr>
        <p:txBody>
          <a:bodyPr wrap="square" rtlCol="0">
            <a:spAutoFit/>
          </a:bodyPr>
          <a:lstStyle/>
          <a:p>
            <a:r>
              <a:rPr lang="en-GB" dirty="0"/>
              <a:t>Junk Modelling-</a:t>
            </a:r>
          </a:p>
          <a:p>
            <a:r>
              <a:rPr lang="en-GB" dirty="0"/>
              <a:t>We may ask children to make models for different purposes- </a:t>
            </a:r>
            <a:r>
              <a:rPr lang="en-GB" dirty="0" err="1"/>
              <a:t>ie</a:t>
            </a:r>
            <a:r>
              <a:rPr lang="en-GB" dirty="0"/>
              <a:t> a bridge for the Billy Goats to cross.</a:t>
            </a:r>
          </a:p>
          <a:p>
            <a:r>
              <a:rPr lang="en-GB" dirty="0"/>
              <a:t>We would ask questions such as…</a:t>
            </a:r>
          </a:p>
          <a:p>
            <a:r>
              <a:rPr lang="en-GB" dirty="0"/>
              <a:t>“Which shapes are easy/ hard to fasten together and why?”</a:t>
            </a:r>
          </a:p>
          <a:p>
            <a:endParaRPr lang="en-GB" dirty="0"/>
          </a:p>
        </p:txBody>
      </p:sp>
      <p:sp>
        <p:nvSpPr>
          <p:cNvPr id="6" name="TextBox 5"/>
          <p:cNvSpPr txBox="1"/>
          <p:nvPr/>
        </p:nvSpPr>
        <p:spPr>
          <a:xfrm>
            <a:off x="4646569" y="1966487"/>
            <a:ext cx="3995936" cy="2031325"/>
          </a:xfrm>
          <a:prstGeom prst="rect">
            <a:avLst/>
          </a:prstGeom>
          <a:noFill/>
        </p:spPr>
        <p:txBody>
          <a:bodyPr wrap="square" rtlCol="0">
            <a:spAutoFit/>
          </a:bodyPr>
          <a:lstStyle/>
          <a:p>
            <a:r>
              <a:rPr lang="en-GB" dirty="0"/>
              <a:t>Dough-</a:t>
            </a:r>
          </a:p>
          <a:p>
            <a:r>
              <a:rPr lang="en-GB" dirty="0"/>
              <a:t>We may ask children to make a 3d shape with dough then ask questions such as…</a:t>
            </a:r>
          </a:p>
          <a:p>
            <a:r>
              <a:rPr lang="en-GB" dirty="0"/>
              <a:t>“Which shapes are easiest/ hardest to make a why?”</a:t>
            </a:r>
          </a:p>
          <a:p>
            <a:r>
              <a:rPr lang="en-GB" dirty="0"/>
              <a:t>“What equipment can you use to make that face flat?”</a:t>
            </a:r>
          </a:p>
        </p:txBody>
      </p:sp>
    </p:spTree>
    <p:extLst>
      <p:ext uri="{BB962C8B-B14F-4D97-AF65-F5344CB8AC3E}">
        <p14:creationId xmlns:p14="http://schemas.microsoft.com/office/powerpoint/2010/main" val="59643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0648"/>
            <a:ext cx="8280920" cy="1077218"/>
          </a:xfrm>
          <a:prstGeom prst="rect">
            <a:avLst/>
          </a:prstGeom>
          <a:noFill/>
        </p:spPr>
        <p:txBody>
          <a:bodyPr wrap="square" rtlCol="0">
            <a:spAutoFit/>
          </a:bodyPr>
          <a:lstStyle/>
          <a:p>
            <a:r>
              <a:rPr lang="en-GB" sz="2800" dirty="0">
                <a:solidFill>
                  <a:srgbClr val="FF0000"/>
                </a:solidFill>
              </a:rPr>
              <a:t>What is the end of year expectation for number?</a:t>
            </a:r>
          </a:p>
          <a:p>
            <a:endParaRPr lang="en-GB" dirty="0"/>
          </a:p>
          <a:p>
            <a:endParaRPr lang="en-GB" dirty="0"/>
          </a:p>
        </p:txBody>
      </p:sp>
      <p:sp>
        <p:nvSpPr>
          <p:cNvPr id="2" name="Rectangle 1"/>
          <p:cNvSpPr/>
          <p:nvPr/>
        </p:nvSpPr>
        <p:spPr>
          <a:xfrm>
            <a:off x="215516" y="1038672"/>
            <a:ext cx="8784976" cy="5078313"/>
          </a:xfrm>
          <a:prstGeom prst="rect">
            <a:avLst/>
          </a:prstGeom>
        </p:spPr>
        <p:txBody>
          <a:bodyPr wrap="square">
            <a:spAutoFit/>
          </a:bodyPr>
          <a:lstStyle/>
          <a:p>
            <a:r>
              <a:rPr lang="en-GB" sz="3600" dirty="0"/>
              <a:t>Early Learning Goal-</a:t>
            </a:r>
          </a:p>
          <a:p>
            <a:r>
              <a:rPr lang="en-GB" sz="3600" dirty="0"/>
              <a:t>“Children count reliably with numbers from one to 20, place them in order and say which number is one more or one less than a given number. Using quantities and objects, they add and subtract two single-digit numbers and count on or back to find the answer. They solve problems, including doubling, halving and sharing.”</a:t>
            </a:r>
          </a:p>
        </p:txBody>
      </p:sp>
    </p:spTree>
    <p:extLst>
      <p:ext uri="{BB962C8B-B14F-4D97-AF65-F5344CB8AC3E}">
        <p14:creationId xmlns:p14="http://schemas.microsoft.com/office/powerpoint/2010/main" val="311830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0648"/>
            <a:ext cx="8280920" cy="1508105"/>
          </a:xfrm>
          <a:prstGeom prst="rect">
            <a:avLst/>
          </a:prstGeom>
          <a:noFill/>
        </p:spPr>
        <p:txBody>
          <a:bodyPr wrap="square" rtlCol="0">
            <a:spAutoFit/>
          </a:bodyPr>
          <a:lstStyle/>
          <a:p>
            <a:r>
              <a:rPr lang="en-GB" sz="2800" dirty="0">
                <a:solidFill>
                  <a:srgbClr val="FF0000"/>
                </a:solidFill>
              </a:rPr>
              <a:t>What is the end of year expectation for ‘Shape Space and Measure?</a:t>
            </a:r>
          </a:p>
          <a:p>
            <a:endParaRPr lang="en-GB" dirty="0"/>
          </a:p>
          <a:p>
            <a:endParaRPr lang="en-GB" dirty="0"/>
          </a:p>
        </p:txBody>
      </p:sp>
      <p:sp>
        <p:nvSpPr>
          <p:cNvPr id="3" name="Rectangle 2"/>
          <p:cNvSpPr/>
          <p:nvPr/>
        </p:nvSpPr>
        <p:spPr>
          <a:xfrm>
            <a:off x="323528" y="1484784"/>
            <a:ext cx="8424936" cy="4031873"/>
          </a:xfrm>
          <a:prstGeom prst="rect">
            <a:avLst/>
          </a:prstGeom>
        </p:spPr>
        <p:txBody>
          <a:bodyPr wrap="square">
            <a:spAutoFit/>
          </a:bodyPr>
          <a:lstStyle/>
          <a:p>
            <a:r>
              <a:rPr lang="en-GB" sz="3200" dirty="0"/>
              <a:t>Early Learning Goal-</a:t>
            </a:r>
          </a:p>
          <a:p>
            <a:r>
              <a:rPr lang="en-GB" sz="3200" dirty="0"/>
              <a:t>“Children use everyday language to talk about size, weight, capacity, position, distance, time and money to compare quantities and objects and to solve problems. They recognise, create and describe patterns. They explore characteristics of everyday objects and shapes and use mathematical language to describe them.” </a:t>
            </a:r>
          </a:p>
        </p:txBody>
      </p:sp>
    </p:spTree>
    <p:extLst>
      <p:ext uri="{BB962C8B-B14F-4D97-AF65-F5344CB8AC3E}">
        <p14:creationId xmlns:p14="http://schemas.microsoft.com/office/powerpoint/2010/main" val="159908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712968" cy="3631763"/>
          </a:xfrm>
          <a:prstGeom prst="rect">
            <a:avLst/>
          </a:prstGeom>
          <a:noFill/>
        </p:spPr>
        <p:txBody>
          <a:bodyPr wrap="square" rtlCol="0">
            <a:spAutoFit/>
          </a:bodyPr>
          <a:lstStyle/>
          <a:p>
            <a:pPr algn="ctr"/>
            <a:r>
              <a:rPr lang="en-GB" sz="3200" dirty="0">
                <a:solidFill>
                  <a:srgbClr val="FF0000"/>
                </a:solidFill>
              </a:rPr>
              <a:t>How can you help at home?</a:t>
            </a:r>
          </a:p>
          <a:p>
            <a:endParaRPr lang="en-GB" dirty="0"/>
          </a:p>
          <a:p>
            <a:r>
              <a:rPr lang="en-GB" dirty="0"/>
              <a:t>Learn number facts like number bonds to 5 and 10 or doubles.</a:t>
            </a:r>
          </a:p>
          <a:p>
            <a:endParaRPr lang="en-GB" dirty="0"/>
          </a:p>
          <a:p>
            <a:r>
              <a:rPr lang="en-GB" dirty="0"/>
              <a:t>Sing counting </a:t>
            </a:r>
            <a:r>
              <a:rPr lang="en-GB" dirty="0" smtClean="0"/>
              <a:t>songs - </a:t>
            </a:r>
            <a:r>
              <a:rPr lang="en-GB" dirty="0"/>
              <a:t>5 little ducks etc.</a:t>
            </a:r>
          </a:p>
          <a:p>
            <a:endParaRPr lang="en-GB" dirty="0"/>
          </a:p>
          <a:p>
            <a:r>
              <a:rPr lang="en-GB" dirty="0"/>
              <a:t>Introduce maths into play situations.</a:t>
            </a:r>
          </a:p>
          <a:p>
            <a:endParaRPr lang="en-GB" dirty="0"/>
          </a:p>
          <a:p>
            <a:r>
              <a:rPr lang="en-GB" dirty="0"/>
              <a:t>Introduce maths into every day situations such as cooking or shopping.</a:t>
            </a:r>
          </a:p>
          <a:p>
            <a:endParaRPr lang="en-GB" dirty="0"/>
          </a:p>
          <a:p>
            <a:r>
              <a:rPr lang="en-GB" dirty="0"/>
              <a:t>Encourage children to make mistakes! </a:t>
            </a:r>
            <a:r>
              <a:rPr lang="en-GB"/>
              <a:t>Building </a:t>
            </a:r>
            <a:r>
              <a:rPr lang="en-GB" smtClean="0"/>
              <a:t>resilience </a:t>
            </a:r>
            <a:r>
              <a:rPr lang="en-GB" dirty="0"/>
              <a:t>and knowing that making mistakes is an important part of learning is extremely important.</a:t>
            </a:r>
          </a:p>
        </p:txBody>
      </p:sp>
      <p:sp>
        <p:nvSpPr>
          <p:cNvPr id="3" name="AutoShape 2" descr="Image result for children coo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61" y="414908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508518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308" y="400620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3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280920" cy="2954655"/>
          </a:xfrm>
          <a:prstGeom prst="rect">
            <a:avLst/>
          </a:prstGeom>
          <a:noFill/>
        </p:spPr>
        <p:txBody>
          <a:bodyPr wrap="square" rtlCol="0">
            <a:spAutoFit/>
          </a:bodyPr>
          <a:lstStyle/>
          <a:p>
            <a:r>
              <a:rPr lang="en-GB" sz="2400" dirty="0"/>
              <a:t>We now use a new Mathematics scheme of work called White Rose. This scheme focuses on deepening children’s understanding before moving on to new content. The idea is that children totally master a concept before moving on.</a:t>
            </a:r>
          </a:p>
          <a:p>
            <a:endParaRPr lang="en-GB" dirty="0"/>
          </a:p>
          <a:p>
            <a:endParaRPr lang="en-GB" dirty="0"/>
          </a:p>
          <a:p>
            <a:endParaRPr lang="en-GB" dirty="0"/>
          </a:p>
          <a:p>
            <a:endParaRPr lang="en-GB" dirty="0"/>
          </a:p>
          <a:p>
            <a:endParaRPr lang="en-GB"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1526" y="2076350"/>
            <a:ext cx="5916892" cy="422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37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280920" cy="769441"/>
          </a:xfrm>
          <a:prstGeom prst="rect">
            <a:avLst/>
          </a:prstGeom>
          <a:noFill/>
        </p:spPr>
        <p:txBody>
          <a:bodyPr wrap="square" rtlCol="0">
            <a:spAutoFit/>
          </a:bodyPr>
          <a:lstStyle/>
          <a:p>
            <a:pPr algn="ctr"/>
            <a:r>
              <a:rPr lang="en-GB" sz="4400" dirty="0"/>
              <a:t>Number of the day- 4 Key Images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87" y="1622301"/>
            <a:ext cx="18097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45561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589534"/>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287" y="3770759"/>
            <a:ext cx="3426463" cy="268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1613" y="4869160"/>
            <a:ext cx="44291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139952" y="5113015"/>
            <a:ext cx="576064" cy="548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004048" y="5113015"/>
            <a:ext cx="576064" cy="548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940152" y="5109392"/>
            <a:ext cx="576064" cy="548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804248" y="5109393"/>
            <a:ext cx="576064" cy="548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510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8640"/>
            <a:ext cx="6057836" cy="33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4005064"/>
            <a:ext cx="7488832" cy="2492990"/>
          </a:xfrm>
          <a:prstGeom prst="rect">
            <a:avLst/>
          </a:prstGeom>
          <a:noFill/>
        </p:spPr>
        <p:txBody>
          <a:bodyPr wrap="square" rtlCol="0">
            <a:spAutoFit/>
          </a:bodyPr>
          <a:lstStyle/>
          <a:p>
            <a:r>
              <a:rPr lang="en-GB" sz="2400" dirty="0" err="1"/>
              <a:t>Numberblocks</a:t>
            </a:r>
            <a:r>
              <a:rPr lang="en-GB" sz="2400" dirty="0"/>
              <a:t> on </a:t>
            </a:r>
            <a:r>
              <a:rPr lang="en-GB" sz="2400" dirty="0" err="1"/>
              <a:t>cbeebies</a:t>
            </a:r>
            <a:r>
              <a:rPr lang="en-GB" sz="2400" dirty="0"/>
              <a:t> is a very good example of encouraging a deeper understanding  of the concept of a numeral. In this clip you will see different pictorial representations of 4 alongside more abstract concepts like number sentences.</a:t>
            </a:r>
          </a:p>
          <a:p>
            <a:r>
              <a:rPr lang="en-GB" dirty="0">
                <a:hlinkClick r:id="rId4"/>
              </a:rPr>
              <a:t>https://www.bbc.co.uk/iplayer/episode/b08d61cv/numberblocks-series-1-four</a:t>
            </a:r>
            <a:endParaRPr lang="en-GB" dirty="0"/>
          </a:p>
        </p:txBody>
      </p:sp>
    </p:spTree>
    <p:extLst>
      <p:ext uri="{BB962C8B-B14F-4D97-AF65-F5344CB8AC3E}">
        <p14:creationId xmlns:p14="http://schemas.microsoft.com/office/powerpoint/2010/main" val="101124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7848872" cy="2616101"/>
          </a:xfrm>
          <a:prstGeom prst="rect">
            <a:avLst/>
          </a:prstGeom>
          <a:noFill/>
        </p:spPr>
        <p:txBody>
          <a:bodyPr wrap="square" rtlCol="0">
            <a:spAutoFit/>
          </a:bodyPr>
          <a:lstStyle/>
          <a:p>
            <a:r>
              <a:rPr lang="en-GB" sz="3200" dirty="0"/>
              <a:t>Addition and subtraction begins with sorting objects into groups. We use a model called ‘Part, Part, Whole</a:t>
            </a:r>
            <a:r>
              <a:rPr lang="en-GB" sz="3600" dirty="0"/>
              <a:t>.’ </a:t>
            </a:r>
            <a:r>
              <a:rPr lang="en-GB" sz="3200" dirty="0"/>
              <a:t> Initially this would begin with objects then </a:t>
            </a:r>
            <a:r>
              <a:rPr lang="en-GB" sz="3200" dirty="0" smtClean="0"/>
              <a:t>moving </a:t>
            </a:r>
            <a:r>
              <a:rPr lang="en-GB" sz="3200" dirty="0"/>
              <a:t>on to using numerals.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564904"/>
            <a:ext cx="4320480" cy="392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68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88589"/>
            <a:ext cx="7848872" cy="5632311"/>
          </a:xfrm>
          <a:prstGeom prst="rect">
            <a:avLst/>
          </a:prstGeom>
          <a:noFill/>
        </p:spPr>
        <p:txBody>
          <a:bodyPr wrap="square" rtlCol="0">
            <a:spAutoFit/>
          </a:bodyPr>
          <a:lstStyle/>
          <a:p>
            <a:r>
              <a:rPr lang="en-GB" sz="2400" dirty="0"/>
              <a:t>This clip shows a </a:t>
            </a:r>
            <a:r>
              <a:rPr lang="en-GB" sz="2400" dirty="0" smtClean="0"/>
              <a:t>Year </a:t>
            </a:r>
            <a:r>
              <a:rPr lang="en-GB" sz="2400" dirty="0"/>
              <a:t>O</a:t>
            </a:r>
            <a:r>
              <a:rPr lang="en-GB" sz="2400" dirty="0" smtClean="0"/>
              <a:t>ne </a:t>
            </a:r>
            <a:r>
              <a:rPr lang="en-GB" sz="2400" dirty="0"/>
              <a:t>lesson on Part </a:t>
            </a:r>
            <a:r>
              <a:rPr lang="en-GB" sz="2400" dirty="0" err="1"/>
              <a:t>Part</a:t>
            </a:r>
            <a:r>
              <a:rPr lang="en-GB" sz="2400" dirty="0"/>
              <a:t> Whole. It shows what we are aiming for. </a:t>
            </a:r>
          </a:p>
          <a:p>
            <a:endParaRPr lang="en-GB" sz="2400" dirty="0"/>
          </a:p>
          <a:p>
            <a:r>
              <a:rPr lang="en-GB" sz="2400" dirty="0"/>
              <a:t>You will see the children talking to each other and collaborating in order to develop their problem solving skills. </a:t>
            </a:r>
          </a:p>
          <a:p>
            <a:endParaRPr lang="en-GB" sz="2400" dirty="0"/>
          </a:p>
          <a:p>
            <a:r>
              <a:rPr lang="en-GB" sz="2400" dirty="0"/>
              <a:t>You will see them using…</a:t>
            </a:r>
          </a:p>
          <a:p>
            <a:r>
              <a:rPr lang="en-GB" sz="2400" dirty="0">
                <a:solidFill>
                  <a:srgbClr val="FF0000"/>
                </a:solidFill>
              </a:rPr>
              <a:t>Concrete methods- </a:t>
            </a:r>
            <a:r>
              <a:rPr lang="en-GB" sz="2400" dirty="0"/>
              <a:t>moving and turning over double sided counters</a:t>
            </a:r>
          </a:p>
          <a:p>
            <a:r>
              <a:rPr lang="en-GB" sz="2400" dirty="0">
                <a:solidFill>
                  <a:srgbClr val="FF0000"/>
                </a:solidFill>
              </a:rPr>
              <a:t>Pictorial methods-</a:t>
            </a:r>
            <a:r>
              <a:rPr lang="en-GB" sz="2400" dirty="0"/>
              <a:t> drawing counters on the roads to represent cars</a:t>
            </a:r>
          </a:p>
          <a:p>
            <a:r>
              <a:rPr lang="en-GB" sz="2400" dirty="0">
                <a:solidFill>
                  <a:srgbClr val="FF0000"/>
                </a:solidFill>
              </a:rPr>
              <a:t>Abstract methods- </a:t>
            </a:r>
            <a:r>
              <a:rPr lang="en-GB" sz="2400" dirty="0"/>
              <a:t>writing number sentences in a variation of ways.</a:t>
            </a:r>
          </a:p>
          <a:p>
            <a:endParaRPr lang="en-GB" sz="2400" dirty="0"/>
          </a:p>
          <a:p>
            <a:r>
              <a:rPr lang="en-GB" sz="2400" dirty="0">
                <a:hlinkClick r:id="rId3"/>
              </a:rPr>
              <a:t>https://www.ncetm.org.uk/resources/49419</a:t>
            </a:r>
            <a:endParaRPr lang="en-GB" sz="2400" dirty="0"/>
          </a:p>
        </p:txBody>
      </p:sp>
    </p:spTree>
    <p:extLst>
      <p:ext uri="{BB962C8B-B14F-4D97-AF65-F5344CB8AC3E}">
        <p14:creationId xmlns:p14="http://schemas.microsoft.com/office/powerpoint/2010/main" val="331624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568952" cy="3600986"/>
          </a:xfrm>
          <a:prstGeom prst="rect">
            <a:avLst/>
          </a:prstGeom>
          <a:noFill/>
        </p:spPr>
        <p:txBody>
          <a:bodyPr wrap="square" rtlCol="0">
            <a:spAutoFit/>
          </a:bodyPr>
          <a:lstStyle/>
          <a:p>
            <a:r>
              <a:rPr lang="en-GB" dirty="0"/>
              <a:t>Fluency is very important  to successful mathematical thinking.</a:t>
            </a:r>
          </a:p>
          <a:p>
            <a:r>
              <a:rPr lang="en-GB" dirty="0"/>
              <a:t>The children will learn number facts.</a:t>
            </a:r>
          </a:p>
          <a:p>
            <a:endParaRPr lang="en-GB" dirty="0"/>
          </a:p>
          <a:p>
            <a:r>
              <a:rPr lang="en-GB" sz="2400" b="1" dirty="0">
                <a:solidFill>
                  <a:srgbClr val="FF0000"/>
                </a:solidFill>
              </a:rPr>
              <a:t>Activity- Who can use the Part </a:t>
            </a:r>
            <a:r>
              <a:rPr lang="en-GB" sz="2400" b="1" dirty="0" err="1">
                <a:solidFill>
                  <a:srgbClr val="FF0000"/>
                </a:solidFill>
              </a:rPr>
              <a:t>Part</a:t>
            </a:r>
            <a:r>
              <a:rPr lang="en-GB" sz="2400" b="1" dirty="0">
                <a:solidFill>
                  <a:srgbClr val="FF0000"/>
                </a:solidFill>
              </a:rPr>
              <a:t> whole model to show all the number bonds to 5?</a:t>
            </a:r>
          </a:p>
          <a:p>
            <a:endParaRPr lang="en-GB" dirty="0"/>
          </a:p>
          <a:p>
            <a:r>
              <a:rPr lang="en-GB" dirty="0"/>
              <a:t>Draw a the model on your whiteboard. Draw 5 dots in the top circle. Show different ways to make 5.</a:t>
            </a:r>
          </a:p>
          <a:p>
            <a:endParaRPr lang="en-GB" dirty="0"/>
          </a:p>
          <a:p>
            <a:r>
              <a:rPr lang="en-GB" dirty="0"/>
              <a:t>The idea is the children will go over and </a:t>
            </a:r>
            <a:r>
              <a:rPr lang="en-GB" dirty="0" smtClean="0"/>
              <a:t>practise </a:t>
            </a:r>
            <a:r>
              <a:rPr lang="en-GB" dirty="0"/>
              <a:t>these facts so many times that they will remember them.</a:t>
            </a:r>
          </a:p>
          <a:p>
            <a:endParaRPr lang="en-GB" dirty="0"/>
          </a:p>
        </p:txBody>
      </p:sp>
      <p:sp>
        <p:nvSpPr>
          <p:cNvPr id="4" name="Oval 3"/>
          <p:cNvSpPr/>
          <p:nvPr/>
        </p:nvSpPr>
        <p:spPr>
          <a:xfrm>
            <a:off x="5444480" y="5229200"/>
            <a:ext cx="1368152"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5" name="Oval 4"/>
          <p:cNvSpPr/>
          <p:nvPr/>
        </p:nvSpPr>
        <p:spPr>
          <a:xfrm>
            <a:off x="4076328" y="3509392"/>
            <a:ext cx="1368152"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Oval 5"/>
          <p:cNvSpPr/>
          <p:nvPr/>
        </p:nvSpPr>
        <p:spPr>
          <a:xfrm>
            <a:off x="2708176" y="5229200"/>
            <a:ext cx="1368152"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8" name="Straight Connector 7"/>
          <p:cNvCxnSpPr>
            <a:stCxn id="5" idx="3"/>
          </p:cNvCxnSpPr>
          <p:nvPr/>
        </p:nvCxnSpPr>
        <p:spPr>
          <a:xfrm flipH="1">
            <a:off x="3707904" y="4677183"/>
            <a:ext cx="568785" cy="6960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5"/>
            <a:endCxn id="4" idx="1"/>
          </p:cNvCxnSpPr>
          <p:nvPr/>
        </p:nvCxnSpPr>
        <p:spPr>
          <a:xfrm>
            <a:off x="5244119" y="4677183"/>
            <a:ext cx="400722" cy="7523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078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640960" cy="646331"/>
          </a:xfrm>
          <a:prstGeom prst="rect">
            <a:avLst/>
          </a:prstGeom>
        </p:spPr>
        <p:txBody>
          <a:bodyPr wrap="square">
            <a:spAutoFit/>
          </a:bodyPr>
          <a:lstStyle/>
          <a:p>
            <a:r>
              <a:rPr lang="en-GB" dirty="0"/>
              <a:t>We can then deepen their understanding of the number bonds and help them apply this knowledge to problems. Can you see a pattern in these number sentences?</a:t>
            </a:r>
          </a:p>
        </p:txBody>
      </p:sp>
      <p:sp>
        <p:nvSpPr>
          <p:cNvPr id="3" name="TextBox 2"/>
          <p:cNvSpPr txBox="1"/>
          <p:nvPr/>
        </p:nvSpPr>
        <p:spPr>
          <a:xfrm>
            <a:off x="467544" y="1916832"/>
            <a:ext cx="2880320" cy="3416320"/>
          </a:xfrm>
          <a:prstGeom prst="rect">
            <a:avLst/>
          </a:prstGeom>
          <a:noFill/>
        </p:spPr>
        <p:txBody>
          <a:bodyPr wrap="square" rtlCol="0">
            <a:spAutoFit/>
          </a:bodyPr>
          <a:lstStyle/>
          <a:p>
            <a:r>
              <a:rPr lang="en-GB" sz="5400" dirty="0"/>
              <a:t>1+4=5</a:t>
            </a:r>
          </a:p>
          <a:p>
            <a:r>
              <a:rPr lang="en-GB" sz="5400" dirty="0"/>
              <a:t>2+3=5</a:t>
            </a:r>
          </a:p>
          <a:p>
            <a:r>
              <a:rPr lang="en-GB" sz="5400" dirty="0"/>
              <a:t>3+2=5</a:t>
            </a:r>
          </a:p>
          <a:p>
            <a:r>
              <a:rPr lang="en-GB" sz="5400" dirty="0"/>
              <a:t>4+1=5</a:t>
            </a:r>
          </a:p>
        </p:txBody>
      </p:sp>
      <p:sp>
        <p:nvSpPr>
          <p:cNvPr id="15" name="TextBox 14"/>
          <p:cNvSpPr txBox="1"/>
          <p:nvPr/>
        </p:nvSpPr>
        <p:spPr>
          <a:xfrm>
            <a:off x="4475584" y="1280663"/>
            <a:ext cx="4104456" cy="1200329"/>
          </a:xfrm>
          <a:prstGeom prst="rect">
            <a:avLst/>
          </a:prstGeom>
          <a:noFill/>
        </p:spPr>
        <p:txBody>
          <a:bodyPr wrap="square" rtlCol="0">
            <a:spAutoFit/>
          </a:bodyPr>
          <a:lstStyle/>
          <a:p>
            <a:r>
              <a:rPr lang="en-GB" sz="2400" dirty="0">
                <a:solidFill>
                  <a:srgbClr val="FF0000"/>
                </a:solidFill>
              </a:rPr>
              <a:t>Can you think of another way to represent a number bond to 5? Write it on your whiteboard!</a:t>
            </a:r>
          </a:p>
        </p:txBody>
      </p:sp>
      <p:sp>
        <p:nvSpPr>
          <p:cNvPr id="16" name="TextBox 15"/>
          <p:cNvSpPr txBox="1"/>
          <p:nvPr/>
        </p:nvSpPr>
        <p:spPr>
          <a:xfrm>
            <a:off x="4788024" y="2924944"/>
            <a:ext cx="3744416" cy="3416320"/>
          </a:xfrm>
          <a:prstGeom prst="rect">
            <a:avLst/>
          </a:prstGeom>
          <a:noFill/>
        </p:spPr>
        <p:txBody>
          <a:bodyPr wrap="square" rtlCol="0">
            <a:spAutoFit/>
          </a:bodyPr>
          <a:lstStyle/>
          <a:p>
            <a:r>
              <a:rPr lang="en-GB" sz="2400" dirty="0">
                <a:solidFill>
                  <a:srgbClr val="FF0000"/>
                </a:solidFill>
              </a:rPr>
              <a:t>Some examples….</a:t>
            </a:r>
          </a:p>
          <a:p>
            <a:endParaRPr lang="en-GB" sz="2400" dirty="0">
              <a:solidFill>
                <a:srgbClr val="FF0000"/>
              </a:solidFill>
            </a:endParaRPr>
          </a:p>
          <a:p>
            <a:r>
              <a:rPr lang="en-GB" sz="2400" dirty="0">
                <a:solidFill>
                  <a:srgbClr val="FF0000"/>
                </a:solidFill>
              </a:rPr>
              <a:t>1+1+1+1+1=5</a:t>
            </a:r>
          </a:p>
          <a:p>
            <a:r>
              <a:rPr lang="en-GB" sz="2400" dirty="0">
                <a:solidFill>
                  <a:srgbClr val="FF0000"/>
                </a:solidFill>
              </a:rPr>
              <a:t>1+1+1+2=5</a:t>
            </a:r>
          </a:p>
          <a:p>
            <a:r>
              <a:rPr lang="en-GB" sz="2400" dirty="0">
                <a:solidFill>
                  <a:srgbClr val="FF0000"/>
                </a:solidFill>
              </a:rPr>
              <a:t>1+1+3=5</a:t>
            </a:r>
          </a:p>
          <a:p>
            <a:endParaRPr lang="en-GB" sz="2400" dirty="0">
              <a:solidFill>
                <a:srgbClr val="FF0000"/>
              </a:solidFill>
            </a:endParaRPr>
          </a:p>
          <a:p>
            <a:r>
              <a:rPr lang="en-GB" sz="2400" dirty="0">
                <a:solidFill>
                  <a:srgbClr val="FF0000"/>
                </a:solidFill>
              </a:rPr>
              <a:t>5=4+1</a:t>
            </a:r>
          </a:p>
          <a:p>
            <a:r>
              <a:rPr lang="en-GB" sz="2400" dirty="0">
                <a:solidFill>
                  <a:srgbClr val="FF0000"/>
                </a:solidFill>
              </a:rPr>
              <a:t>5=3+2</a:t>
            </a:r>
          </a:p>
          <a:p>
            <a:r>
              <a:rPr lang="en-GB" sz="2400" dirty="0" err="1">
                <a:solidFill>
                  <a:srgbClr val="FF0000"/>
                </a:solidFill>
              </a:rPr>
              <a:t>Etc</a:t>
            </a:r>
            <a:r>
              <a:rPr lang="en-GB" sz="2400" dirty="0">
                <a:solidFill>
                  <a:srgbClr val="FF0000"/>
                </a:solidFill>
              </a:rPr>
              <a:t>…</a:t>
            </a:r>
          </a:p>
        </p:txBody>
      </p:sp>
      <p:sp>
        <p:nvSpPr>
          <p:cNvPr id="30" name="TextBox 29"/>
          <p:cNvSpPr txBox="1"/>
          <p:nvPr/>
        </p:nvSpPr>
        <p:spPr>
          <a:xfrm>
            <a:off x="0" y="777478"/>
            <a:ext cx="2304256" cy="923330"/>
          </a:xfrm>
          <a:prstGeom prst="rect">
            <a:avLst/>
          </a:prstGeom>
          <a:noFill/>
        </p:spPr>
        <p:txBody>
          <a:bodyPr wrap="square" rtlCol="0">
            <a:spAutoFit/>
          </a:bodyPr>
          <a:lstStyle/>
          <a:p>
            <a:r>
              <a:rPr lang="en-GB" dirty="0"/>
              <a:t>The numbers on this side increase  by 1 every time</a:t>
            </a:r>
          </a:p>
        </p:txBody>
      </p:sp>
      <p:cxnSp>
        <p:nvCxnSpPr>
          <p:cNvPr id="34" name="Straight Arrow Connector 33"/>
          <p:cNvCxnSpPr/>
          <p:nvPr/>
        </p:nvCxnSpPr>
        <p:spPr>
          <a:xfrm>
            <a:off x="539552" y="1700808"/>
            <a:ext cx="216024" cy="36004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99592" y="5445224"/>
            <a:ext cx="2304256" cy="923330"/>
          </a:xfrm>
          <a:prstGeom prst="rect">
            <a:avLst/>
          </a:prstGeom>
          <a:noFill/>
        </p:spPr>
        <p:txBody>
          <a:bodyPr wrap="square" rtlCol="0">
            <a:spAutoFit/>
          </a:bodyPr>
          <a:lstStyle/>
          <a:p>
            <a:r>
              <a:rPr lang="en-GB" dirty="0"/>
              <a:t>The numbers on this side decrease  by 1 every time</a:t>
            </a:r>
          </a:p>
        </p:txBody>
      </p:sp>
      <p:cxnSp>
        <p:nvCxnSpPr>
          <p:cNvPr id="37" name="Straight Arrow Connector 36"/>
          <p:cNvCxnSpPr/>
          <p:nvPr/>
        </p:nvCxnSpPr>
        <p:spPr>
          <a:xfrm flipH="1" flipV="1">
            <a:off x="1453902" y="4797152"/>
            <a:ext cx="611560" cy="79890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7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060" y="256878"/>
            <a:ext cx="8280920" cy="923330"/>
          </a:xfrm>
          <a:prstGeom prst="rect">
            <a:avLst/>
          </a:prstGeom>
          <a:noFill/>
        </p:spPr>
        <p:txBody>
          <a:bodyPr wrap="square" rtlCol="0">
            <a:spAutoFit/>
          </a:bodyPr>
          <a:lstStyle/>
          <a:p>
            <a:r>
              <a:rPr lang="en-GB" dirty="0"/>
              <a:t>We can also use this knowledge of number bonds to count objects accurately.</a:t>
            </a:r>
          </a:p>
          <a:p>
            <a:endParaRPr lang="en-GB" dirty="0"/>
          </a:p>
          <a:p>
            <a:r>
              <a:rPr lang="en-GB" dirty="0"/>
              <a:t>You will not need to physically count these dots to know how many there are…</a:t>
            </a:r>
          </a:p>
        </p:txBody>
      </p:sp>
      <p:sp>
        <p:nvSpPr>
          <p:cNvPr id="2" name="Oval 1"/>
          <p:cNvSpPr/>
          <p:nvPr/>
        </p:nvSpPr>
        <p:spPr>
          <a:xfrm>
            <a:off x="3486708" y="1830363"/>
            <a:ext cx="1080120"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755654" y="1830363"/>
            <a:ext cx="1080120"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486708" y="2970659"/>
            <a:ext cx="1080120"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729758" y="2963230"/>
            <a:ext cx="1080120"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0060" y="4167664"/>
            <a:ext cx="8380412" cy="1754326"/>
          </a:xfrm>
          <a:prstGeom prst="rect">
            <a:avLst/>
          </a:prstGeom>
        </p:spPr>
        <p:txBody>
          <a:bodyPr wrap="square">
            <a:spAutoFit/>
          </a:bodyPr>
          <a:lstStyle/>
          <a:p>
            <a:r>
              <a:rPr lang="en-GB" dirty="0"/>
              <a:t>Our brains find it easy to see up to 6 </a:t>
            </a:r>
            <a:r>
              <a:rPr lang="en-GB" dirty="0" smtClean="0"/>
              <a:t>objects in a regular pattern </a:t>
            </a:r>
            <a:r>
              <a:rPr lang="en-GB" dirty="0"/>
              <a:t>and know how many there are without actually counting them. Your children are starting to be able to do this.</a:t>
            </a:r>
          </a:p>
          <a:p>
            <a:endParaRPr lang="en-GB" dirty="0"/>
          </a:p>
          <a:p>
            <a:r>
              <a:rPr lang="en-GB" dirty="0"/>
              <a:t>More than 6 objects is harder… but we can use our knowledge of number bonds to help us with larger numbers…</a:t>
            </a:r>
          </a:p>
        </p:txBody>
      </p:sp>
    </p:spTree>
    <p:extLst>
      <p:ext uri="{BB962C8B-B14F-4D97-AF65-F5344CB8AC3E}">
        <p14:creationId xmlns:p14="http://schemas.microsoft.com/office/powerpoint/2010/main" val="1595107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985</Words>
  <Application>Microsoft Office PowerPoint</Application>
  <PresentationFormat>On-screen Show (4:3)</PresentationFormat>
  <Paragraphs>135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Whatford</dc:creator>
  <cp:lastModifiedBy>Irene Wooler</cp:lastModifiedBy>
  <cp:revision>26</cp:revision>
  <dcterms:created xsi:type="dcterms:W3CDTF">2019-10-29T12:20:44Z</dcterms:created>
  <dcterms:modified xsi:type="dcterms:W3CDTF">2019-11-22T11:56:09Z</dcterms:modified>
</cp:coreProperties>
</file>